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73" r:id="rId4"/>
  </p:sldMasterIdLst>
  <p:notesMasterIdLst>
    <p:notesMasterId r:id="rId31"/>
  </p:notesMasterIdLst>
  <p:handoutMasterIdLst>
    <p:handoutMasterId r:id="rId32"/>
  </p:handoutMasterIdLst>
  <p:sldIdLst>
    <p:sldId id="907" r:id="rId5"/>
    <p:sldId id="887" r:id="rId6"/>
    <p:sldId id="889" r:id="rId7"/>
    <p:sldId id="890" r:id="rId8"/>
    <p:sldId id="871" r:id="rId9"/>
    <p:sldId id="894" r:id="rId10"/>
    <p:sldId id="897" r:id="rId11"/>
    <p:sldId id="898" r:id="rId12"/>
    <p:sldId id="875" r:id="rId13"/>
    <p:sldId id="911" r:id="rId14"/>
    <p:sldId id="908" r:id="rId15"/>
    <p:sldId id="909" r:id="rId16"/>
    <p:sldId id="910" r:id="rId17"/>
    <p:sldId id="876" r:id="rId18"/>
    <p:sldId id="899" r:id="rId19"/>
    <p:sldId id="900" r:id="rId20"/>
    <p:sldId id="901" r:id="rId21"/>
    <p:sldId id="877" r:id="rId22"/>
    <p:sldId id="902" r:id="rId23"/>
    <p:sldId id="879" r:id="rId24"/>
    <p:sldId id="880" r:id="rId25"/>
    <p:sldId id="903" r:id="rId26"/>
    <p:sldId id="904" r:id="rId27"/>
    <p:sldId id="906" r:id="rId28"/>
    <p:sldId id="883" r:id="rId29"/>
    <p:sldId id="884" r:id="rId3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D35E55-7202-873E-9F78-AB65D2685788}" name="Kociánová Anna" initials="KA" userId="S::kocianovaa@msmt.cz::d2db85b0-f1f0-4d14-a816-2a34e4bec99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řeček Pavel, Ing." initials="KPI" lastIdx="1" clrIdx="0">
    <p:extLst>
      <p:ext uri="{19B8F6BF-5375-455C-9EA6-DF929625EA0E}">
        <p15:presenceInfo xmlns:p15="http://schemas.microsoft.com/office/powerpoint/2012/main" userId="S-1-5-21-1024343765-948047755-1557874966-210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A1E8F0"/>
    <a:srgbClr val="62C6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FFE37-5B72-41CD-A3D0-D4A2922361B1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51891-3EBD-45A6-8A7F-A43C96ABE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089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C9A5B-1EE5-41B1-A14D-0086EB452C30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75547-E490-4E46-896A-3B9E014CC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96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75547-E490-4E46-896A-3B9E014CC75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38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768000" y="1224000"/>
            <a:ext cx="7824000" cy="1522800"/>
          </a:xfrm>
        </p:spPr>
        <p:txBody>
          <a:bodyPr lIns="0" tIns="0" rIns="0" bIns="0" anchor="b">
            <a:noAutofit/>
          </a:bodyPr>
          <a:lstStyle>
            <a:lvl1pPr algn="l">
              <a:defRPr sz="34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Změny financování </a:t>
            </a:r>
            <a:br>
              <a:rPr lang="cs-CZ"/>
            </a:br>
            <a:r>
              <a:rPr lang="cs-CZ"/>
              <a:t>regionálního školství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8000" y="6022800"/>
            <a:ext cx="5181696" cy="415200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159238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Aktuální stav přípravy změny financování </a:t>
            </a:r>
            <a:r>
              <a:rPr lang="cs-CZ" err="1"/>
              <a:t>RgŠ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9599" y="1825625"/>
            <a:ext cx="10515600" cy="4351338"/>
          </a:xfrm>
        </p:spPr>
        <p:txBody>
          <a:bodyPr>
            <a:noAutofit/>
          </a:bodyPr>
          <a:lstStyle>
            <a:lvl1pPr>
              <a:defRPr/>
            </a:lvl1pPr>
            <a:lvl2pPr marL="108000" indent="0">
              <a:buNone/>
              <a:defRPr/>
            </a:lvl2pPr>
            <a:lvl3pPr marL="612000" indent="-180000">
              <a:defRPr/>
            </a:lvl3pPr>
            <a:lvl4pPr>
              <a:defRPr lang="cs-CZ" sz="1900" kern="1200" baseline="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432000" indent="0">
              <a:buFont typeface="Arial" panose="020B0604020202020204" pitchFamily="34" charset="0"/>
              <a:buNone/>
              <a:defRPr baseline="0"/>
            </a:lvl5pPr>
            <a:lvl6pPr marL="1260000">
              <a:defRPr lang="cs-CZ" sz="19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</a:lstStyle>
          <a:p>
            <a:pPr lvl="0"/>
            <a:r>
              <a:rPr lang="cs-CZ"/>
              <a:t>zákon č. 167/2018 Sb. posunul účinnost změny financování o 1 rok, </a:t>
            </a:r>
            <a:br>
              <a:rPr lang="cs-CZ"/>
            </a:br>
            <a:r>
              <a:rPr lang="cs-CZ"/>
              <a:t>tj. na 1. ledna 2020</a:t>
            </a:r>
          </a:p>
          <a:p>
            <a:pPr lvl="0"/>
            <a:r>
              <a:rPr lang="cs-CZ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/>
              <a:t>financování jako doposud (republikové a krajské normativy)</a:t>
            </a:r>
          </a:p>
          <a:p>
            <a:pPr lvl="3"/>
            <a:r>
              <a:rPr lang="cs-CZ"/>
              <a:t>doplněny 3 nové jednoroční rozvojové programy:</a:t>
            </a:r>
          </a:p>
          <a:p>
            <a:pPr lvl="4"/>
            <a:r>
              <a:rPr lang="cs-CZ"/>
              <a:t>	od 1. 1. 2019</a:t>
            </a:r>
          </a:p>
          <a:p>
            <a:pPr lvl="5"/>
            <a:r>
              <a:rPr lang="cs-CZ"/>
              <a:t>RP na vyrovnávání mezikrajových rozdílů v odměňování pedagogů </a:t>
            </a:r>
            <a:br>
              <a:rPr lang="cs-CZ"/>
            </a:br>
            <a:r>
              <a:rPr lang="cs-CZ"/>
              <a:t>v MŠ, ZŠ, ŠD a SŠ – peníze jsou již na školách </a:t>
            </a:r>
          </a:p>
          <a:p>
            <a:pPr lvl="5"/>
            <a:r>
              <a:rPr lang="cs-CZ"/>
              <a:t>RP pro MŠ (překryv a rozšíření provozu MŠ)</a:t>
            </a:r>
          </a:p>
          <a:p>
            <a:pPr lvl="4"/>
            <a:r>
              <a:rPr lang="cs-CZ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/>
              <a:t>RP pro ZŠ a SŠ na zohlednění náběhu </a:t>
            </a:r>
            <a:r>
              <a:rPr lang="cs-CZ" err="1"/>
              <a:t>PHmax</a:t>
            </a:r>
            <a:endParaRPr lang="cs-CZ"/>
          </a:p>
          <a:p>
            <a:pPr lvl="2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237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667" y="944564"/>
            <a:ext cx="10515600" cy="609917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2100" baseline="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/>
        </p:nvGraphicFramePr>
        <p:xfrm>
          <a:off x="729599" y="3546686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53220853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4615953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2864684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7133029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0041598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00194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39826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215755881"/>
                  </a:ext>
                </a:extLst>
              </a:tr>
            </a:tbl>
          </a:graphicData>
        </a:graphic>
      </p:graphicFrame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729599" y="1825625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4"/>
          </p:nvPr>
        </p:nvSpPr>
        <p:spPr>
          <a:xfrm>
            <a:off x="719667" y="4636559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761920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9599" y="1849437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80964" y="1849437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19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72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86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8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/>
              <a:t>Aktuální stav přípravy změny financování </a:t>
            </a:r>
            <a:r>
              <a:rPr lang="cs-CZ" err="1"/>
              <a:t>RgŠ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96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/>
              <a:t>zákon č. 167/2018 Sb. posunul účinnost změny financování o 1 rok, </a:t>
            </a:r>
            <a:br>
              <a:rPr lang="cs-CZ"/>
            </a:br>
            <a:r>
              <a:rPr lang="cs-CZ"/>
              <a:t>tj. na 1. ledna 2020</a:t>
            </a:r>
          </a:p>
          <a:p>
            <a:pPr lvl="0"/>
            <a:r>
              <a:rPr lang="cs-CZ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/>
              <a:t>financování jako doposud (republikové a krajské normativy)</a:t>
            </a:r>
          </a:p>
          <a:p>
            <a:pPr lvl="3"/>
            <a:r>
              <a:rPr lang="cs-CZ"/>
              <a:t>doplněny 3 nové jednoroční rozvojové programy:</a:t>
            </a:r>
          </a:p>
          <a:p>
            <a:pPr lvl="4"/>
            <a:r>
              <a:rPr lang="cs-CZ"/>
              <a:t>	od 1. 1. 2019</a:t>
            </a:r>
          </a:p>
          <a:p>
            <a:pPr lvl="5"/>
            <a:r>
              <a:rPr lang="cs-CZ"/>
              <a:t>RP na vyrovnávání mezikrajových rozdílů v odměňování pedagogů </a:t>
            </a:r>
            <a:br>
              <a:rPr lang="cs-CZ"/>
            </a:br>
            <a:r>
              <a:rPr lang="cs-CZ"/>
              <a:t>v MŠ, ZŠ, ŠD a SŠ – peníze jsou již na školách </a:t>
            </a:r>
          </a:p>
          <a:p>
            <a:pPr lvl="5"/>
            <a:r>
              <a:rPr lang="cs-CZ"/>
              <a:t>RP pro MŠ (překryv a rozšíření provozu MŠ)</a:t>
            </a:r>
          </a:p>
          <a:p>
            <a:pPr lvl="4"/>
            <a:r>
              <a:rPr lang="cs-CZ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/>
              <a:t>RP pro ZŠ a SŠ na zohlednění náběhu </a:t>
            </a:r>
            <a:r>
              <a:rPr lang="cs-CZ" err="1"/>
              <a:t>PHmax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694566" y="101218"/>
            <a:ext cx="497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23BD8D3-A9DD-40CB-A396-ADCE34852C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3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 cap="all" baseline="0">
          <a:solidFill>
            <a:srgbClr val="428D9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2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595">
          <p15:clr>
            <a:srgbClr val="F26B43"/>
          </p15:clr>
        </p15:guide>
        <p15:guide id="4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HeUsdQGPm4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dokumenty/vyhlasky-ke-skolskemu-zakonu" TargetMode="External"/><Relationship Id="rId2" Type="http://schemas.openxmlformats.org/officeDocument/2006/relationships/hyperlink" Target="https://www.msmt.cz/dokumenty-3/skolsky-zak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smt.cz/vzdelavani/stredni-vzdelavani/prijimani-na-stredni-skoly-a-konzervatore" TargetMode="External"/><Relationship Id="rId4" Type="http://schemas.openxmlformats.org/officeDocument/2006/relationships/hyperlink" Target="https://www.prihlaskynastredni.cz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13A711-1492-457B-A09D-68FB54EF3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999" y="1224000"/>
            <a:ext cx="10130155" cy="1522800"/>
          </a:xfrm>
        </p:spPr>
        <p:txBody>
          <a:bodyPr/>
          <a:lstStyle/>
          <a:p>
            <a:r>
              <a:rPr lang="cs-CZ" sz="4000" b="1" dirty="0">
                <a:solidFill>
                  <a:srgbClr val="002060"/>
                </a:solidFill>
              </a:rPr>
              <a:t>Přijímací řízení na střední školy a konzervatoře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4EFEBF-D9EF-4145-8BE9-376BBD2DC6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leden 2024</a:t>
            </a:r>
          </a:p>
        </p:txBody>
      </p:sp>
    </p:spTree>
    <p:extLst>
      <p:ext uri="{BB962C8B-B14F-4D97-AF65-F5344CB8AC3E}">
        <p14:creationId xmlns:p14="http://schemas.microsoft.com/office/powerpoint/2010/main" val="596429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915" y="466343"/>
            <a:ext cx="10838169" cy="534545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 dirty="0">
                <a:solidFill>
                  <a:srgbClr val="418E96"/>
                </a:solidFill>
                <a:latin typeface="Calibri"/>
                <a:cs typeface="Calibri"/>
              </a:rPr>
              <a:t>Přílohy přihlášky </a:t>
            </a: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endParaRPr lang="cs-CZ" sz="2800" dirty="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915" y="1000888"/>
            <a:ext cx="10960727" cy="5222630"/>
          </a:xfrm>
        </p:spPr>
        <p:txBody>
          <a:bodyPr vert="horz" lIns="0" tIns="0" rIns="0" bIns="0" rtlCol="0" anchor="t">
            <a:noAutofit/>
          </a:bodyPr>
          <a:lstStyle/>
          <a:p>
            <a:pPr marL="320040" indent="-320040">
              <a:spcAft>
                <a:spcPts val="600"/>
              </a:spcAft>
              <a:tabLst>
                <a:tab pos="228600" algn="l"/>
                <a:tab pos="4278630" algn="l"/>
              </a:tabLst>
            </a:pPr>
            <a:r>
              <a:rPr lang="cs-CZ" sz="2100" dirty="0">
                <a:latin typeface="Calibri"/>
                <a:cs typeface="Calibri"/>
              </a:rPr>
              <a:t>lékařský posudek </a:t>
            </a:r>
            <a:r>
              <a:rPr lang="cs-CZ" sz="2100" dirty="0">
                <a:latin typeface="Calibri"/>
                <a:ea typeface="Calibri"/>
                <a:cs typeface="Times New Roman"/>
              </a:rPr>
              <a:t>(formulář MŠMT)</a:t>
            </a:r>
          </a:p>
          <a:p>
            <a:pPr marL="320040" indent="-320040">
              <a:spcAft>
                <a:spcPts val="600"/>
              </a:spcAft>
              <a:tabLst>
                <a:tab pos="228600" algn="l"/>
                <a:tab pos="4278630" algn="l"/>
              </a:tabLst>
            </a:pPr>
            <a:r>
              <a:rPr lang="cs-CZ" sz="2100" dirty="0">
                <a:latin typeface="Calibri"/>
                <a:cs typeface="Calibri"/>
              </a:rPr>
              <a:t>doporučení ŠPZ pro úpravu podmínek přijímacího řízení (formulář MŠMT)</a:t>
            </a:r>
          </a:p>
          <a:p>
            <a:pPr marL="320040" indent="-320040">
              <a:spcAft>
                <a:spcPts val="600"/>
              </a:spcAft>
              <a:tabLst>
                <a:tab pos="228600" algn="l"/>
                <a:tab pos="4278630" algn="l"/>
              </a:tabLst>
            </a:pPr>
            <a:r>
              <a:rPr lang="cs-CZ" sz="2100" dirty="0">
                <a:latin typeface="Calibri"/>
                <a:cs typeface="Calibri"/>
              </a:rPr>
              <a:t>hodnocení na vysvědčeních z předchozího vzdělávání (formulář MŠMT)</a:t>
            </a:r>
          </a:p>
          <a:p>
            <a:pPr marL="320040" indent="-320040">
              <a:spcAft>
                <a:spcPts val="600"/>
              </a:spcAft>
              <a:tabLst>
                <a:tab pos="228600" algn="l"/>
                <a:tab pos="4278630" algn="l"/>
              </a:tabLst>
            </a:pPr>
            <a:r>
              <a:rPr lang="cs-CZ" sz="2100" dirty="0">
                <a:latin typeface="Calibri"/>
                <a:cs typeface="Calibri"/>
              </a:rPr>
              <a:t>osvědčení o uznání rovnocennosti nebo platnosti zahraničního vysvědčení, je-li potřeba, </a:t>
            </a:r>
          </a:p>
          <a:p>
            <a:pPr marL="320040" indent="-320040">
              <a:spcAft>
                <a:spcPts val="600"/>
              </a:spcAft>
              <a:tabLst>
                <a:tab pos="228600" algn="l"/>
                <a:tab pos="4278630" algn="l"/>
              </a:tabLst>
            </a:pPr>
            <a:r>
              <a:rPr lang="cs-CZ" sz="2100" dirty="0">
                <a:latin typeface="Calibri"/>
                <a:cs typeface="Calibri"/>
              </a:rPr>
              <a:t>žádost o prominutí zkoušky z českého jazyka a literatury podle § 20 odst. 4 školského zákona </a:t>
            </a:r>
          </a:p>
          <a:p>
            <a:pPr marL="320040" indent="-320040">
              <a:spcAft>
                <a:spcPts val="600"/>
              </a:spcAft>
              <a:tabLst>
                <a:tab pos="228600" algn="l"/>
                <a:tab pos="4278630" algn="l"/>
              </a:tabLst>
            </a:pPr>
            <a:r>
              <a:rPr lang="cs-CZ" sz="2100" dirty="0">
                <a:latin typeface="Calibri"/>
                <a:cs typeface="Calibri"/>
              </a:rPr>
              <a:t>ve školním roce 2023/2024 na základě vydaného Opatření obecné povahy2 žádost o prominutí zkoušky z českého jazyka a literatury a žádost o konání jednotné zkoušky z matematiky v ukrajinském jazyce (formulář MŠMT)</a:t>
            </a:r>
          </a:p>
          <a:p>
            <a:pPr marL="108000" indent="0">
              <a:buNone/>
            </a:pPr>
            <a:r>
              <a:rPr lang="cs-CZ" sz="2100" dirty="0">
                <a:latin typeface="Calibri"/>
                <a:cs typeface="Calibri"/>
              </a:rPr>
              <a:t>Přílohy mohou být v digitální formě, musí být opatřeny elektronickým podpisem osoby pověřené k vydání dokladu. </a:t>
            </a:r>
          </a:p>
          <a:p>
            <a:endParaRPr lang="cs-CZ" dirty="0"/>
          </a:p>
          <a:p>
            <a:pPr marL="108000" indent="0">
              <a:buNone/>
            </a:pPr>
            <a:r>
              <a:rPr lang="cs-CZ" dirty="0"/>
              <a:t>Uchazeč, kterému do doby podání přihlášky nebyl vydán doklad o splnění povinné školní docházky nebo získání stupně vzdělání, který má předložit s přihláškou, předloží tento doklad střední škole nejpozději v den, kdy se stane jejím žákem, typicky 1. září </a:t>
            </a:r>
            <a:r>
              <a:rPr lang="cs-CZ" b="1" dirty="0"/>
              <a:t>(při komunikaci prostřednictvím DIPSY může doklad vložit do DIPSY). </a:t>
            </a:r>
            <a:endParaRPr lang="cs-CZ" dirty="0"/>
          </a:p>
          <a:p>
            <a:pPr marL="108000" indent="0">
              <a:buNone/>
            </a:pPr>
            <a:endParaRPr lang="cs-CZ" dirty="0"/>
          </a:p>
          <a:p>
            <a:pPr marL="108000" indent="0">
              <a:buNone/>
            </a:pPr>
            <a:endParaRPr lang="cs-CZ" sz="2100" dirty="0">
              <a:latin typeface="Calibri"/>
              <a:cs typeface="Calibri"/>
            </a:endParaRPr>
          </a:p>
          <a:p>
            <a:pPr marL="108000" indent="0">
              <a:buNone/>
            </a:pPr>
            <a:endParaRPr lang="cs-CZ" sz="2100" dirty="0">
              <a:latin typeface="Calibri"/>
              <a:cs typeface="Calibri"/>
            </a:endParaRPr>
          </a:p>
          <a:p>
            <a:pPr marL="320040" indent="-320040">
              <a:spcAft>
                <a:spcPts val="600"/>
              </a:spcAft>
              <a:tabLst>
                <a:tab pos="228600" algn="l"/>
                <a:tab pos="4278630" algn="l"/>
              </a:tabLst>
            </a:pPr>
            <a:endParaRPr lang="cs-CZ" sz="2100" dirty="0">
              <a:latin typeface="Calibri"/>
              <a:cs typeface="Calibri"/>
            </a:endParaRPr>
          </a:p>
          <a:p>
            <a:pPr marL="320040" indent="-320040">
              <a:spcAft>
                <a:spcPts val="600"/>
              </a:spcAft>
              <a:tabLst>
                <a:tab pos="228600" algn="l"/>
                <a:tab pos="4278630" algn="l"/>
              </a:tabLst>
            </a:pPr>
            <a:endParaRPr lang="cs-CZ" sz="2100" dirty="0">
              <a:latin typeface="Calibri"/>
              <a:cs typeface="Calibri"/>
            </a:endParaRPr>
          </a:p>
          <a:p>
            <a:pPr marL="320040" indent="-320040">
              <a:spcAft>
                <a:spcPts val="1500"/>
              </a:spcAft>
              <a:tabLst>
                <a:tab pos="228600" algn="l"/>
                <a:tab pos="4278630" algn="l"/>
              </a:tabLst>
            </a:pPr>
            <a:endParaRPr lang="cs-CZ" sz="2100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741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B7761-BB78-4A86-9047-090AFA058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418E96"/>
                </a:solidFill>
                <a:latin typeface="Calibri"/>
                <a:cs typeface="Calibri"/>
              </a:rPr>
              <a:t>ad 1) Podání přihlášky do prvního kola elektronicky s ověřením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A2CDAD-9584-4DAF-914A-267A03DD0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ZZ se přihlásí do DIPSY, </a:t>
            </a:r>
            <a:r>
              <a:rPr lang="cs-CZ" sz="2400" b="1" dirty="0"/>
              <a:t>ověří</a:t>
            </a:r>
            <a:r>
              <a:rPr lang="cs-CZ" sz="2000" b="1" dirty="0"/>
              <a:t> přihlášení prostřednictvím </a:t>
            </a:r>
            <a:r>
              <a:rPr lang="cs-CZ" sz="2400" b="1" dirty="0"/>
              <a:t>Identity</a:t>
            </a:r>
            <a:r>
              <a:rPr lang="cs-CZ" sz="2000" b="1" dirty="0"/>
              <a:t> </a:t>
            </a:r>
            <a:r>
              <a:rPr lang="cs-CZ" sz="2400" b="1" dirty="0"/>
              <a:t>občana</a:t>
            </a:r>
          </a:p>
          <a:p>
            <a:r>
              <a:rPr lang="cs-CZ" sz="2000" b="1" dirty="0"/>
              <a:t>Elektronická forma přináší zjednodušení administrativních procesů všech zúčastněných stran.</a:t>
            </a:r>
            <a:endParaRPr lang="cs-CZ" sz="2400" b="1" dirty="0"/>
          </a:p>
          <a:p>
            <a:r>
              <a:rPr lang="cs-CZ" sz="2000" b="1" dirty="0"/>
              <a:t>automaticky se vyplní některé údaje z registru, včetně výběru dítěte</a:t>
            </a:r>
          </a:p>
          <a:p>
            <a:r>
              <a:rPr lang="cs-CZ" sz="2000" b="1" dirty="0"/>
              <a:t>výběr 3 (5) oborů, důležitá </a:t>
            </a:r>
            <a:r>
              <a:rPr lang="cs-CZ" sz="2400" b="1" dirty="0"/>
              <a:t>volba pořadí, </a:t>
            </a:r>
            <a:r>
              <a:rPr lang="cs-CZ" sz="2000" b="1" dirty="0"/>
              <a:t>vložení příloh elektronicky</a:t>
            </a:r>
          </a:p>
          <a:p>
            <a:r>
              <a:rPr lang="cs-CZ" sz="2000" b="1" dirty="0"/>
              <a:t>po odeslání přihlášek – </a:t>
            </a:r>
            <a:r>
              <a:rPr lang="cs-CZ" sz="2000" b="1" dirty="0">
                <a:highlight>
                  <a:srgbClr val="FFFF00"/>
                </a:highlight>
              </a:rPr>
              <a:t>nejdříve 1. února, nejpozději do 20. února,</a:t>
            </a:r>
            <a:r>
              <a:rPr lang="cs-CZ" sz="2000" b="1" dirty="0"/>
              <a:t> IS vygeneruje </a:t>
            </a:r>
            <a:r>
              <a:rPr lang="cs-CZ" sz="2000" b="1" dirty="0">
                <a:highlight>
                  <a:srgbClr val="FFFF00"/>
                </a:highlight>
              </a:rPr>
              <a:t>registrační číslo </a:t>
            </a:r>
            <a:r>
              <a:rPr lang="cs-CZ" sz="2000" b="1" dirty="0"/>
              <a:t>uchazeče</a:t>
            </a:r>
          </a:p>
          <a:p>
            <a:r>
              <a:rPr lang="cs-CZ" b="1"/>
              <a:t>komunikace </a:t>
            </a:r>
            <a:r>
              <a:rPr lang="cs-CZ" b="1" dirty="0"/>
              <a:t>ředitele školy i uchazeče probíhá přes DIPSY</a:t>
            </a:r>
          </a:p>
          <a:p>
            <a:r>
              <a:rPr lang="cs-CZ" b="1" dirty="0"/>
              <a:t>doručení škole IHNED</a:t>
            </a:r>
          </a:p>
          <a:p>
            <a:r>
              <a:rPr lang="cs-CZ" b="1" dirty="0"/>
              <a:t>uchazeči bude DIPSY zasílat upozornění na zprávy emailem nebo na telefon. </a:t>
            </a:r>
            <a:endParaRPr lang="cs-CZ" dirty="0"/>
          </a:p>
          <a:p>
            <a:r>
              <a:rPr lang="cs-CZ" b="1" dirty="0"/>
              <a:t>po přihlášení do DIPSY lze vidět záznamové archy a vyhodnocení jednotné zkoušky</a:t>
            </a:r>
            <a:endParaRPr lang="cs-CZ" dirty="0"/>
          </a:p>
          <a:p>
            <a:endParaRPr lang="cs-CZ" dirty="0"/>
          </a:p>
          <a:p>
            <a:endParaRPr lang="cs-CZ" sz="2000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5020B29-9502-4542-B606-8FF4E0748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186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B7761-BB78-4A86-9047-090AFA058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400" dirty="0">
                <a:solidFill>
                  <a:srgbClr val="418E96"/>
                </a:solidFill>
                <a:latin typeface="Calibri"/>
                <a:cs typeface="Calibri"/>
              </a:rPr>
              <a:t>ad 2) Podání přihlášky do prvního kola elektronicky </a:t>
            </a:r>
            <a:r>
              <a:rPr lang="cs-CZ" sz="2400" b="1" dirty="0">
                <a:solidFill>
                  <a:srgbClr val="418E96"/>
                </a:solidFill>
                <a:latin typeface="Calibri"/>
                <a:cs typeface="Calibri"/>
              </a:rPr>
              <a:t>bez ověření </a:t>
            </a:r>
            <a:r>
              <a:rPr lang="cs-CZ" sz="2400" dirty="0">
                <a:solidFill>
                  <a:srgbClr val="418E96"/>
                </a:solidFill>
                <a:latin typeface="Calibri"/>
                <a:cs typeface="Calibri"/>
              </a:rPr>
              <a:t>v </a:t>
            </a:r>
            <a:r>
              <a:rPr lang="cs-CZ" sz="2400">
                <a:solidFill>
                  <a:srgbClr val="418E96"/>
                </a:solidFill>
                <a:latin typeface="Calibri"/>
                <a:cs typeface="Calibri"/>
              </a:rPr>
              <a:t>podobě výpisu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A2CDAD-9584-4DAF-914A-267A03DD0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ZZ se přihlásí do DIPSY, </a:t>
            </a:r>
            <a:r>
              <a:rPr lang="cs-CZ" sz="2400" b="1" dirty="0"/>
              <a:t>neověří</a:t>
            </a:r>
            <a:r>
              <a:rPr lang="cs-CZ" sz="2000" b="1" dirty="0"/>
              <a:t> přihlášení prostřednictvím </a:t>
            </a:r>
            <a:r>
              <a:rPr lang="cs-CZ" sz="2400" b="1" dirty="0"/>
              <a:t>Identity</a:t>
            </a:r>
            <a:r>
              <a:rPr lang="cs-CZ" sz="2000" b="1" dirty="0"/>
              <a:t> </a:t>
            </a:r>
            <a:r>
              <a:rPr lang="cs-CZ" sz="2400" b="1" dirty="0"/>
              <a:t>občana</a:t>
            </a:r>
          </a:p>
          <a:p>
            <a:r>
              <a:rPr lang="cs-CZ" sz="2000" b="1" dirty="0"/>
              <a:t>všechny údaje musí </a:t>
            </a:r>
            <a:r>
              <a:rPr lang="cs-CZ" sz="2400" b="1" dirty="0"/>
              <a:t>vyplnit ručně</a:t>
            </a:r>
            <a:endParaRPr lang="cs-CZ" sz="2000" b="1" dirty="0"/>
          </a:p>
          <a:p>
            <a:r>
              <a:rPr lang="cs-CZ" sz="2000" b="1" dirty="0"/>
              <a:t>výběr 3 (5) oborů, důležitá </a:t>
            </a:r>
            <a:r>
              <a:rPr lang="cs-CZ" sz="2400" b="1" dirty="0"/>
              <a:t>volba pořadí, </a:t>
            </a:r>
            <a:r>
              <a:rPr lang="cs-CZ" sz="2000" b="1" dirty="0"/>
              <a:t>vložení příloh elektronicky</a:t>
            </a:r>
          </a:p>
          <a:p>
            <a:r>
              <a:rPr lang="cs-CZ" sz="2000" b="1" dirty="0"/>
              <a:t>po potvrzení přihlášek (nejdříve 1. února, nejpozději do 20. února) musí z IS vytisknout výpis, odeslat na všechny školy. </a:t>
            </a:r>
          </a:p>
          <a:p>
            <a:r>
              <a:rPr lang="cs-CZ" sz="2000" b="1" dirty="0"/>
              <a:t>výpis obsahuje identifikační kód a </a:t>
            </a:r>
            <a:r>
              <a:rPr lang="cs-CZ" sz="2000" b="1" dirty="0">
                <a:highlight>
                  <a:srgbClr val="FFFF00"/>
                </a:highlight>
              </a:rPr>
              <a:t>registrační číslo</a:t>
            </a:r>
          </a:p>
          <a:p>
            <a:r>
              <a:rPr lang="cs-CZ" sz="2000" b="1" dirty="0"/>
              <a:t>každá škola musí údaje žáka v IS ověřit ručně podle zaslaného výpisu, potvrdit správnost</a:t>
            </a:r>
          </a:p>
          <a:p>
            <a:endParaRPr lang="cs-CZ" sz="2000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5020B29-9502-4542-B606-8FF4E0748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464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B7761-BB78-4A86-9047-090AFA058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418E96"/>
                </a:solidFill>
                <a:latin typeface="Calibri"/>
                <a:cs typeface="Calibri"/>
              </a:rPr>
              <a:t>ad 3) Podání přihlášky do prvního kola písemně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A2CDAD-9584-4DAF-914A-267A03DD0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ZZ si vytiskne přihlášky</a:t>
            </a:r>
            <a:endParaRPr lang="cs-CZ" sz="2400" b="1" dirty="0"/>
          </a:p>
          <a:p>
            <a:r>
              <a:rPr lang="cs-CZ" sz="2000" b="1" dirty="0"/>
              <a:t>všechny údaje musí </a:t>
            </a:r>
            <a:r>
              <a:rPr lang="cs-CZ" sz="2400" b="1" dirty="0"/>
              <a:t>vyplnit ručně 3x stejně</a:t>
            </a:r>
            <a:endParaRPr lang="cs-CZ" sz="2000" b="1" dirty="0"/>
          </a:p>
          <a:p>
            <a:r>
              <a:rPr lang="cs-CZ" sz="2000" b="1" dirty="0"/>
              <a:t>výběr 3 (5) oborů, důležitá </a:t>
            </a:r>
            <a:r>
              <a:rPr lang="cs-CZ" sz="2400" b="1" dirty="0"/>
              <a:t>volba pořadí </a:t>
            </a:r>
            <a:endParaRPr lang="cs-CZ" sz="2000" b="1" dirty="0"/>
          </a:p>
          <a:p>
            <a:r>
              <a:rPr lang="cs-CZ" sz="2000" b="1" dirty="0"/>
              <a:t>nejpozději do 20. února musí přihlášky včetně příloh doručit poštou (DS, osobně) na všechny školy. Na všech přihláškách stejné pořadí!</a:t>
            </a:r>
          </a:p>
          <a:p>
            <a:r>
              <a:rPr lang="cs-CZ" sz="2000" b="1" dirty="0"/>
              <a:t>první škola musí údaje žáka zadat ručně do IS (možnost chyb), </a:t>
            </a:r>
            <a:r>
              <a:rPr lang="cs-CZ" b="1" dirty="0"/>
              <a:t>ředitel školy uvedené v přihlášce v prvním pořadí sdělí uchazeči </a:t>
            </a:r>
            <a:r>
              <a:rPr lang="cs-CZ" b="1" dirty="0">
                <a:highlight>
                  <a:srgbClr val="FFFF00"/>
                </a:highlight>
              </a:rPr>
              <a:t>registrační číslo </a:t>
            </a:r>
            <a:endParaRPr lang="cs-CZ" sz="2000" b="1" dirty="0">
              <a:highlight>
                <a:srgbClr val="FFFF00"/>
              </a:highlight>
            </a:endParaRPr>
          </a:p>
          <a:p>
            <a:r>
              <a:rPr lang="cs-CZ" sz="2000" b="1" dirty="0"/>
              <a:t>další školy zkontrolují a potvrdí vložené údaje</a:t>
            </a:r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5020B29-9502-4542-B606-8FF4E0748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967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16450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 dirty="0">
                <a:solidFill>
                  <a:srgbClr val="418E96"/>
                </a:solidFill>
                <a:latin typeface="Calibri"/>
                <a:cs typeface="Calibri"/>
              </a:rPr>
              <a:t>ad 3) Zadávání údajů z TISKOPISU (listinná přihláška)</a:t>
            </a: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endParaRPr lang="cs-CZ" sz="2800" dirty="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70668"/>
            <a:ext cx="10838807" cy="5094244"/>
          </a:xfrm>
        </p:spPr>
        <p:txBody>
          <a:bodyPr vert="horz" lIns="0" tIns="0" rIns="0" bIns="0" rtlCol="0" anchor="t">
            <a:noAutofit/>
          </a:bodyPr>
          <a:lstStyle/>
          <a:p>
            <a:pPr marL="320040" indent="-320040">
              <a:spcAft>
                <a:spcPts val="500"/>
              </a:spcAft>
              <a:tabLst>
                <a:tab pos="228600" algn="l"/>
                <a:tab pos="4278630" algn="l"/>
              </a:tabLst>
            </a:pP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Ředitel školy uvedené v přihlášce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v prvním pořadí do 5 dnů </a:t>
            </a: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(do 26. února 2024) od termínu pro podání přihlášky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předá </a:t>
            </a: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do IS o uchazeči: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4545" indent="-283210">
              <a:spcAft>
                <a:spcPts val="0"/>
              </a:spcAft>
              <a:buFont typeface="+mj-lt"/>
              <a:buAutoNum type="alphaLcParenR"/>
            </a:pP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jméno a příjmení, rodné číslo, místo narození, státní občanství a místo trvalého pobytu</a:t>
            </a:r>
            <a:r>
              <a:rPr lang="cs-CZ" sz="21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pořadí oborů středního vzdělání,</a:t>
            </a:r>
            <a:endParaRPr lang="cs-CZ" sz="2100" b="1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4545" indent="-283210">
              <a:spcAft>
                <a:spcPts val="500"/>
              </a:spcAft>
              <a:buFont typeface="+mj-lt"/>
              <a:buAutoNum type="alphaLcParenR"/>
            </a:pP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doklad o splnění povinné školní docházky nebo o získání základního vzdělání</a:t>
            </a:r>
            <a:r>
              <a:rPr lang="cs-CZ" sz="21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 (je-li vydán),</a:t>
            </a:r>
            <a:endParaRPr lang="cs-CZ" sz="2100" b="1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4545" indent="-283210">
              <a:spcAft>
                <a:spcPts val="500"/>
              </a:spcAft>
              <a:buFont typeface="+mj-lt"/>
              <a:buAutoNum type="alphaLcParenR"/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identifikační údaje všech škol a oborů vzdělání, do kterých se uchazeč hlásí,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</a:p>
          <a:p>
            <a:pPr marL="804545" indent="-283210">
              <a:spcAft>
                <a:spcPts val="500"/>
              </a:spcAft>
              <a:buFont typeface="+mj-lt"/>
              <a:buAutoNum type="alphaLcParenR"/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pořadí oborů vzdělání,</a:t>
            </a:r>
            <a:endParaRPr lang="cs-CZ" sz="2100" b="1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4545" indent="-283210">
              <a:spcAft>
                <a:spcPts val="1500"/>
              </a:spcAft>
              <a:buFont typeface="+mj-lt"/>
              <a:buAutoNum type="alphaLcParenR"/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nepovinně doručovací adresu, e-mail, telefon, jsou-li uvedeny.</a:t>
            </a:r>
          </a:p>
          <a:p>
            <a:pPr marL="320040" indent="-320040">
              <a:spcAft>
                <a:spcPts val="1500"/>
              </a:spcAft>
            </a:pP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Ředitel školy uvedené v přihlášce na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jiném než prvním pořadí do 2 dnů zkontroluje</a:t>
            </a: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(do 28. února 2024) a potvrdí vložené údaje o uchazeči. Zjistí-li ředitel této školy nedostatky, sdělí je Centru, které určí další postup (typicky půjde o přepis při zadávání údajů).</a:t>
            </a:r>
            <a:r>
              <a:rPr lang="cs-CZ" sz="2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cs-CZ" sz="2100" dirty="0">
              <a:solidFill>
                <a:srgbClr val="000000"/>
              </a:solidFill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553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71BCC3-95B6-AB98-20ED-947EF02932F6}"/>
              </a:ext>
            </a:extLst>
          </p:cNvPr>
          <p:cNvSpPr/>
          <p:nvPr/>
        </p:nvSpPr>
        <p:spPr>
          <a:xfrm>
            <a:off x="8218556" y="1861930"/>
            <a:ext cx="2983613" cy="2779454"/>
          </a:xfrm>
          <a:prstGeom prst="rect">
            <a:avLst/>
          </a:prstGeom>
          <a:solidFill>
            <a:srgbClr val="62C6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3449B49-979C-FA85-D131-379B690897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392" r="20392"/>
          <a:stretch/>
        </p:blipFill>
        <p:spPr>
          <a:xfrm>
            <a:off x="8378466" y="1715715"/>
            <a:ext cx="3816724" cy="430034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16450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 dirty="0">
                <a:solidFill>
                  <a:srgbClr val="418E96"/>
                </a:solidFill>
                <a:latin typeface="Calibri"/>
                <a:cs typeface="Calibri"/>
              </a:rPr>
              <a:t>ad 3) Zadávání údajů z TISKOPISU (listinná přihláška)</a:t>
            </a: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endParaRPr lang="cs-CZ" sz="2800" dirty="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70668"/>
            <a:ext cx="6825607" cy="4261124"/>
          </a:xfrm>
        </p:spPr>
        <p:txBody>
          <a:bodyPr vert="horz" lIns="0" tIns="0" rIns="0" bIns="0" rtlCol="0" anchor="t">
            <a:noAutofit/>
          </a:bodyPr>
          <a:lstStyle/>
          <a:p>
            <a:pPr marL="320040" indent="-320040">
              <a:spcAft>
                <a:spcPts val="1500"/>
              </a:spcAft>
            </a:pP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Pokud ředitel školy údaje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nepotvrdí</a:t>
            </a: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, považují se údaje </a:t>
            </a:r>
            <a:b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za potvrzené</a:t>
            </a: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.</a:t>
            </a:r>
            <a:r>
              <a:rPr lang="cs-CZ" sz="2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  <a:tabLst>
                <a:tab pos="228600" algn="l"/>
                <a:tab pos="4278630" algn="l"/>
              </a:tabLst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Údaje o podpůrných opatřeních zadá ředitel každého oboru vzdělání, kde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  <a:t>se povinně koná jednotná zkouška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, </a:t>
            </a:r>
            <a:b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do IS do 2 dnů od termínu pro zadání údajů o uchazeči ředitelem první školy v přihlášce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(do 28. února 2024).</a:t>
            </a:r>
            <a: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</a:pPr>
            <a:endParaRPr lang="cs-CZ" sz="2100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0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16450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>
                <a:solidFill>
                  <a:srgbClr val="418E96"/>
                </a:solidFill>
                <a:latin typeface="Calibri"/>
                <a:cs typeface="Calibri"/>
              </a:rPr>
              <a:t>TERMÍNY KONÁNÍ ZKOUŠEK</a:t>
            </a: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endParaRPr lang="cs-CZ" sz="280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70266"/>
            <a:ext cx="8075287" cy="4708164"/>
          </a:xfrm>
        </p:spPr>
        <p:txBody>
          <a:bodyPr vert="horz" lIns="0" tIns="0" rIns="0" bIns="0" rtlCol="0" anchor="t">
            <a:noAutofit/>
          </a:bodyPr>
          <a:lstStyle/>
          <a:p>
            <a:pPr marL="320040" lvl="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Centrum vygeneruje každému uchazeči </a:t>
            </a:r>
            <a:r>
              <a:rPr lang="cs-CZ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jedinečné registrační číslo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Centrum určí 1. března a </a:t>
            </a:r>
            <a:r>
              <a:rPr lang="cs-CZ" sz="2100" b="1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zveřejní v IS </a:t>
            </a:r>
            <a:r>
              <a:rPr lang="cs-CZ" sz="21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místo konání jednotné zkoušky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uchazečem v obou termínech, a to vždy pouze ve škole s oborem vzdělání s maturitní zkouškou uvedeným v přihlášce. </a:t>
            </a: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Na oba termíny může být určena stejná škola; pokud má uchazeč uveden pouze jeden obor vzdělání s maturitní zkouškou, pak je to vždy stejná škola.</a:t>
            </a:r>
            <a:r>
              <a:rPr lang="cs-CZ" sz="2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cs-CZ" sz="2100" dirty="0">
              <a:solidFill>
                <a:srgbClr val="000000"/>
              </a:solidFill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Období pro konání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řádného termínu jednotné zkoušky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je stanoveno 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na pracovní dny od 10. do 18. dubna.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MŠMT stanovilo ve školním roce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2023/2024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termíny konání jednotné zkoušky v řádném termínu pro víceleté obory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gymnázií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na </a:t>
            </a:r>
            <a:r>
              <a:rPr lang="cs-CZ" sz="2100" b="1" dirty="0"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16. </a:t>
            </a:r>
            <a:r>
              <a:rPr lang="cs-CZ" sz="2100" dirty="0"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a</a:t>
            </a:r>
            <a:r>
              <a:rPr lang="cs-CZ" sz="2100" b="1" dirty="0"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 17. dubna 2024</a:t>
            </a:r>
            <a:r>
              <a:rPr lang="cs-CZ" sz="2100" b="1" dirty="0"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(</a:t>
            </a:r>
            <a:r>
              <a:rPr lang="cs-CZ" sz="2100" b="1" dirty="0" err="1">
                <a:effectLst/>
                <a:latin typeface="Calibri"/>
                <a:ea typeface="Calibri" panose="020F0502020204030204" pitchFamily="34" charset="0"/>
                <a:cs typeface="Times New Roman"/>
              </a:rPr>
              <a:t>Út,St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),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b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pro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čtyřleté obory vzdělávání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, včetně nástavbového, </a:t>
            </a:r>
            <a:b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sz="2100" dirty="0"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na </a:t>
            </a:r>
            <a:r>
              <a:rPr lang="cs-CZ" sz="2100" b="1" dirty="0"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12. </a:t>
            </a:r>
            <a:r>
              <a:rPr lang="cs-CZ" sz="2100" dirty="0"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a </a:t>
            </a:r>
            <a:r>
              <a:rPr lang="cs-CZ" sz="2100" b="1" dirty="0"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15. dubna 2024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(</a:t>
            </a:r>
            <a:r>
              <a:rPr lang="cs-CZ" sz="2100" b="1" dirty="0" err="1">
                <a:effectLst/>
                <a:latin typeface="Calibri"/>
                <a:ea typeface="Calibri" panose="020F0502020204030204" pitchFamily="34" charset="0"/>
                <a:cs typeface="Times New Roman"/>
              </a:rPr>
              <a:t>Pá,Po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).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Aft>
                <a:spcPts val="1500"/>
              </a:spcAft>
              <a:buFont typeface="Symbol,Sans-Serif" panose="05050102010706020507" pitchFamily="18" charset="2"/>
              <a:buChar char=""/>
              <a:tabLst>
                <a:tab pos="228600" algn="l"/>
              </a:tabLst>
            </a:pPr>
            <a:endParaRPr lang="cs-CZ" sz="2100" b="1" dirty="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cs-CZ" sz="2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</a:pPr>
            <a:endParaRPr lang="cs-CZ" sz="21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</a:pPr>
            <a:endParaRPr lang="cs-CZ" sz="2100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16</a:t>
            </a:fld>
            <a:endParaRPr lang="cs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A06AD8-4574-837F-32EC-6594D612147C}"/>
              </a:ext>
            </a:extLst>
          </p:cNvPr>
          <p:cNvSpPr/>
          <p:nvPr/>
        </p:nvSpPr>
        <p:spPr>
          <a:xfrm>
            <a:off x="9315836" y="2969370"/>
            <a:ext cx="2871853" cy="2779454"/>
          </a:xfrm>
          <a:prstGeom prst="rect">
            <a:avLst/>
          </a:prstGeom>
          <a:solidFill>
            <a:srgbClr val="62C6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962AC-9568-802B-9131-735A17B39E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1" t="-236" r="56885" b="1179"/>
          <a:stretch/>
        </p:blipFill>
        <p:spPr>
          <a:xfrm>
            <a:off x="9455426" y="1715715"/>
            <a:ext cx="2738269" cy="425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994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507002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 dirty="0">
                <a:solidFill>
                  <a:srgbClr val="418E96"/>
                </a:solidFill>
                <a:latin typeface="Calibri"/>
                <a:cs typeface="Calibri"/>
              </a:rPr>
              <a:t>TERMÍNY KONÁNÍ ZKOUŠEK</a:t>
            </a: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endParaRPr lang="cs-CZ" sz="2800" dirty="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971030"/>
            <a:ext cx="10879447" cy="5308471"/>
          </a:xfrm>
        </p:spPr>
        <p:txBody>
          <a:bodyPr vert="horz" lIns="0" tIns="0" rIns="0" bIns="0" rtlCol="0" anchor="t">
            <a:noAutofit/>
          </a:bodyPr>
          <a:lstStyle/>
          <a:p>
            <a:pPr marL="320040" indent="-320040">
              <a:spcAft>
                <a:spcPts val="1500"/>
              </a:spcAft>
              <a:buFont typeface="Symbol,Sans-Serif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Náhradní termíny pro všechny uvedené obory jsou stanoveny </a:t>
            </a:r>
            <a:b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ve školním roce 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2023/2024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cs-CZ" sz="2100" dirty="0"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Calibri"/>
              </a:rPr>
              <a:t>na </a:t>
            </a:r>
            <a:r>
              <a:rPr lang="cs-CZ" sz="2100" b="1" dirty="0"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Calibri"/>
              </a:rPr>
              <a:t>29. </a:t>
            </a:r>
            <a:r>
              <a:rPr lang="cs-CZ" sz="2100" dirty="0"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Calibri"/>
              </a:rPr>
              <a:t>a</a:t>
            </a:r>
            <a:r>
              <a:rPr lang="cs-CZ" sz="2100" b="1" dirty="0"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Calibri"/>
              </a:rPr>
              <a:t> 30. dubna 2024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(</a:t>
            </a:r>
            <a:r>
              <a:rPr lang="cs-CZ" sz="2100" b="1" dirty="0" err="1">
                <a:latin typeface="Calibri"/>
                <a:ea typeface="Calibri" panose="020F0502020204030204" pitchFamily="34" charset="0"/>
                <a:cs typeface="Calibri"/>
              </a:rPr>
              <a:t>Po,Út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). Nově se výsledky přijímacího řízení vyhlašují až po vykonání náhradního termínu.</a:t>
            </a:r>
            <a:endParaRPr lang="cs-CZ" sz="2100" dirty="0">
              <a:latin typeface="Calibri"/>
              <a:ea typeface="Calibri" panose="020F0502020204030204" pitchFamily="34" charset="0"/>
              <a:cs typeface="Calibri"/>
            </a:endParaRPr>
          </a:p>
          <a:p>
            <a:pPr marL="320040" indent="-320040">
              <a:spcAft>
                <a:spcPts val="1500"/>
              </a:spcAft>
              <a:buFont typeface="Symbol,Sans-Serif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Ředitel v prvním kole stanoví min. dva termíny školní přijímací zkoušky tak, 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aby se alespoň </a:t>
            </a:r>
            <a:b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jeden termín konal v jiný den než jednotná zkouška. 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Období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pro 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konání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školních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a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 talentových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 zkoušek je stanoveno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Calibri"/>
              </a:rPr>
              <a:t>na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pracovní dny od 15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.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března do 23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. dubna. 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Období pro konání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náhradního 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termínu školních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Calibri"/>
              </a:rPr>
              <a:t>a 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talentových zkoušek je stanoveno na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pracovní dny od 24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.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dubna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 do 5. května a ředitel musí vyhlásit alespoň jeden termín tak, aby se konal mimo termíny jednotné zkoušky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320040" indent="-320040">
              <a:spcAft>
                <a:spcPts val="1500"/>
              </a:spcAft>
              <a:buFont typeface="Symbol,Sans-Serif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latin typeface="Calibri"/>
                <a:cs typeface="Calibri"/>
              </a:rPr>
              <a:t>Termíny konání školní nebo talentové zkoušky vyhlásí ředitel školy </a:t>
            </a:r>
            <a:r>
              <a:rPr lang="cs-CZ" sz="2100" b="1" dirty="0">
                <a:latin typeface="Calibri"/>
                <a:cs typeface="Calibri"/>
              </a:rPr>
              <a:t>nejdéle 14 dní před konáním prvního z nich zveřejněním na veřejně přístupném místě ve škole, způsobem umožňujícím dálkový přístup a v IS</a:t>
            </a:r>
            <a:r>
              <a:rPr lang="cs-CZ" sz="2100" dirty="0">
                <a:latin typeface="Calibri"/>
                <a:cs typeface="Calibri"/>
              </a:rPr>
              <a:t>.</a:t>
            </a:r>
            <a:r>
              <a:rPr lang="cs-CZ" sz="2100" b="1" dirty="0">
                <a:latin typeface="Calibri"/>
                <a:cs typeface="Calibri"/>
              </a:rPr>
              <a:t>  </a:t>
            </a:r>
          </a:p>
          <a:p>
            <a:r>
              <a:rPr lang="cs-CZ" sz="2100" b="1" dirty="0">
                <a:latin typeface="Calibri"/>
                <a:cs typeface="Calibri"/>
              </a:rPr>
              <a:t>Nemůže –</a:t>
            </a:r>
            <a:r>
              <a:rPr lang="cs-CZ" sz="2100" b="1" dirty="0" err="1">
                <a:latin typeface="Calibri"/>
                <a:cs typeface="Calibri"/>
              </a:rPr>
              <a:t>li</a:t>
            </a:r>
            <a:r>
              <a:rPr lang="cs-CZ" sz="2100" b="1" dirty="0">
                <a:latin typeface="Calibri"/>
                <a:cs typeface="Calibri"/>
              </a:rPr>
              <a:t> se uchazeč dostavit ke zkoušce, </a:t>
            </a:r>
            <a:r>
              <a:rPr lang="cs-CZ" sz="2100" dirty="0">
                <a:latin typeface="Calibri"/>
                <a:cs typeface="Calibri"/>
              </a:rPr>
              <a:t>může nejpozději </a:t>
            </a:r>
            <a:r>
              <a:rPr lang="cs-CZ" sz="2100" b="1" dirty="0">
                <a:latin typeface="Calibri"/>
                <a:cs typeface="Calibri"/>
              </a:rPr>
              <a:t>do 3 pracovních dnů</a:t>
            </a:r>
            <a:r>
              <a:rPr lang="cs-CZ" sz="2100" dirty="0">
                <a:latin typeface="Calibri"/>
                <a:cs typeface="Calibri"/>
              </a:rPr>
              <a:t> po termínu stanoveném pro zkoušku svoji neúčast písemně omluvit řediteli školy, kde měl zkoušku konat </a:t>
            </a:r>
          </a:p>
          <a:p>
            <a:pPr marL="320040" indent="-320040">
              <a:spcAft>
                <a:spcPts val="1500"/>
              </a:spcAft>
              <a:buFont typeface="Symbol,Sans-Serif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latin typeface="Calibri"/>
                <a:cs typeface="Calibri"/>
              </a:rPr>
              <a:t> </a:t>
            </a:r>
            <a:endParaRPr lang="cs-CZ" dirty="0">
              <a:latin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933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578595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 dirty="0">
                <a:solidFill>
                  <a:srgbClr val="418E96"/>
                </a:solidFill>
                <a:latin typeface="Calibri"/>
                <a:cs typeface="Calibri"/>
              </a:rPr>
              <a:t>Vyhodnocení výsledků</a:t>
            </a: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endParaRPr lang="cs-CZ" sz="2800" dirty="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59" y="1120961"/>
            <a:ext cx="10991207" cy="5258887"/>
          </a:xfrm>
        </p:spPr>
        <p:txBody>
          <a:bodyPr vert="horz" lIns="0" tIns="0" rIns="0" bIns="0" rtlCol="0" anchor="t">
            <a:noAutofit/>
          </a:bodyPr>
          <a:lstStyle/>
          <a:p>
            <a:pPr marL="320040" lvl="0" indent="-320040" algn="just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Výsledky jednotné zkoušky budou v IS k </a:t>
            </a:r>
            <a:r>
              <a:rPr lang="cs-CZ" sz="2100" dirty="0"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dispozici ředitelům škol</a:t>
            </a:r>
            <a:r>
              <a:rPr lang="cs-CZ" sz="2100" b="1" dirty="0"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 6. května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 algn="just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Na základě všech částí přijímacího řízení </a:t>
            </a:r>
            <a:r>
              <a:rPr lang="x-none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ředitel školy zadá do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1 pracovního dne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(7. května 2024)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do IS seznam všech uchazečů, kteří se do daného oboru vzdělání hlásili s označením jejich pořadí.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r>
              <a:rPr lang="cs-CZ" sz="2100" b="1" dirty="0">
                <a:solidFill>
                  <a:srgbClr val="FF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Zde je potřeba provést důslednou kontrolu správnosti!</a:t>
            </a:r>
          </a:p>
          <a:p>
            <a:pPr marL="320040" indent="-320040" algn="just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Uchazeč bude přijat do toho oboru vzdělání, který má v přihlášce nejvyšší prioritu (je uveden </a:t>
            </a:r>
            <a:b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na nejvyšším místě) a u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  <a:t>nějž jej výsledky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přijímacího řízení opravňují k přijetí. Do</a:t>
            </a:r>
            <a:r>
              <a:rPr lang="x-none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ostatních oborů vzdělání nebude přijat.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O přijetí a pořadí informuje ředitele IS do 1 dne od zadání celkového pořadí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(8. května 2024)</a:t>
            </a:r>
            <a: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  <a:t> – „den D“.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 algn="just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Ředitel školy do 1 pracovního dne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(9. května 2024)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pořadí zkontroluje (</a:t>
            </a:r>
            <a:r>
              <a:rPr lang="cs-CZ" sz="2100" b="1" dirty="0">
                <a:solidFill>
                  <a:srgbClr val="FF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opět je potřeba provést důslednou kontrolu správnosti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), potvrdí v IS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  <a:t> a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předá do IS v digitálním formátu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(typicky soubor ve formátu PDF)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seznam uchazečů uvedených pod registračním číslem s </a:t>
            </a:r>
            <a:r>
              <a:rPr lang="x-none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hodnocení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m</a:t>
            </a:r>
            <a:r>
              <a:rPr lang="x-none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jednotné zkoušky, školní přijímací zkoušky, talentové zkoušky a hodnocení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m</a:t>
            </a:r>
            <a:r>
              <a:rPr lang="x-none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ostatních kritérií, pokud jsou součástí přijímacího řízení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a s označením, zda je uchazeč přijat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  <a:t>,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či nepřijat</a:t>
            </a:r>
            <a:r>
              <a:rPr lang="x-none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.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Tento seznam bude následně zveřejněn.</a:t>
            </a:r>
            <a: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cs-CZ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919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26610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 dirty="0">
                <a:solidFill>
                  <a:srgbClr val="418E96"/>
                </a:solidFill>
                <a:latin typeface="Calibri"/>
                <a:cs typeface="Calibri"/>
              </a:rPr>
              <a:t>Vyhodnocení výsledků</a:t>
            </a: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endParaRPr lang="cs-CZ" sz="2800" dirty="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60508"/>
            <a:ext cx="6439527" cy="4992644"/>
          </a:xfrm>
        </p:spPr>
        <p:txBody>
          <a:bodyPr vert="horz" lIns="0" tIns="0" rIns="0" bIns="0" rtlCol="0" anchor="t">
            <a:noAutofit/>
          </a:bodyPr>
          <a:lstStyle/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4. pracovní den 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(</a:t>
            </a:r>
            <a:r>
              <a:rPr lang="cs-CZ" sz="2100" dirty="0"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Calibri"/>
              </a:rPr>
              <a:t>15. května 2023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)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po potvrzení přijatých uchazečů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v IS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budou </a:t>
            </a:r>
            <a:r>
              <a:rPr lang="cs-CZ" sz="2100" b="1" dirty="0"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Calibri"/>
              </a:rPr>
              <a:t>zveřejněny výsledky</a:t>
            </a:r>
            <a:r>
              <a:rPr lang="x-none" sz="2100" b="1" dirty="0"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x-none" sz="2100" b="1" dirty="0"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Calibri"/>
              </a:rPr>
              <a:t>přijímacího</a:t>
            </a:r>
            <a:r>
              <a:rPr lang="x-none" sz="2100" b="1" dirty="0"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x-none" sz="2100" b="1" dirty="0"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Calibri"/>
              </a:rPr>
              <a:t>řízení</a:t>
            </a:r>
            <a:r>
              <a:rPr lang="cs-CZ" sz="2100" b="1" dirty="0"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Calibri"/>
              </a:rPr>
              <a:t> dle seznamu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, a to zároveň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na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veřejně přístupném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místě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 ve škole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a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zároveň v 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IS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,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 čímž se rozhodnutí považují za oznámená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.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x-none" sz="2100" b="1" dirty="0"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Calibri"/>
              </a:rPr>
              <a:t>Rozhodnutí o přijetí nebo nepřijetí </a:t>
            </a:r>
            <a:r>
              <a:rPr lang="cs-CZ" sz="2100" b="1" dirty="0"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Calibri"/>
              </a:rPr>
              <a:t>se </a:t>
            </a:r>
            <a:r>
              <a:rPr lang="cs-CZ" sz="2100" b="1" dirty="0"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Calibri"/>
              </a:rPr>
              <a:t>v </a:t>
            </a:r>
            <a:r>
              <a:rPr lang="cs-CZ" sz="2100" b="1" dirty="0"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Calibri"/>
              </a:rPr>
              <a:t>písemné formě nevyhotovují a nezasílají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a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do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spisu se nečiní záznam. </a:t>
            </a:r>
            <a:r>
              <a:rPr lang="x-none" sz="2100" b="1" dirty="0">
                <a:latin typeface="Calibri"/>
                <a:ea typeface="Calibri" panose="020F0502020204030204" pitchFamily="34" charset="0"/>
                <a:cs typeface="Calibri"/>
              </a:rPr>
              <a:t>Součástí spisu </a:t>
            </a:r>
            <a:r>
              <a:rPr lang="x-none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je seznam</a:t>
            </a:r>
            <a:r>
              <a:rPr lang="x-none" sz="2100" b="1" dirty="0"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uvedený výše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.</a:t>
            </a:r>
          </a:p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Princip vyhodnocení pořadí </a:t>
            </a:r>
          </a:p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latin typeface="Calibri"/>
                <a:cs typeface="Calibri"/>
              </a:rPr>
              <a:t>Uchazeč tedy může být přijat (v prvním a druhém kole) jen do jednoho oboru vzdělání.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19</a:t>
            </a:fld>
            <a:endParaRPr lang="cs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D745C4-9380-DA31-F87A-F8081341B1C5}"/>
              </a:ext>
            </a:extLst>
          </p:cNvPr>
          <p:cNvSpPr/>
          <p:nvPr/>
        </p:nvSpPr>
        <p:spPr>
          <a:xfrm>
            <a:off x="7852796" y="1516490"/>
            <a:ext cx="2871853" cy="4140894"/>
          </a:xfrm>
          <a:prstGeom prst="rect">
            <a:avLst/>
          </a:prstGeom>
          <a:solidFill>
            <a:srgbClr val="62C6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D031423-E67B-2091-6035-B67E6A7979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49" t="239" r="17703" b="239"/>
          <a:stretch/>
        </p:blipFill>
        <p:spPr>
          <a:xfrm>
            <a:off x="7992386" y="1624275"/>
            <a:ext cx="4226013" cy="4229365"/>
          </a:xfrm>
          <a:prstGeom prst="rect">
            <a:avLst/>
          </a:prstGeom>
        </p:spPr>
      </p:pic>
      <p:sp>
        <p:nvSpPr>
          <p:cNvPr id="5" name="Tlačítko akce: Přejít vpřed nebo Další 4">
            <a:hlinkClick r:id="rId3" highlightClick="1"/>
            <a:extLst>
              <a:ext uri="{FF2B5EF4-FFF2-40B4-BE49-F238E27FC236}">
                <a16:creationId xmlns:a16="http://schemas.microsoft.com/office/drawing/2014/main" id="{9AFB09C8-45FF-4D61-BBF2-EFC50FC7E396}"/>
              </a:ext>
            </a:extLst>
          </p:cNvPr>
          <p:cNvSpPr/>
          <p:nvPr/>
        </p:nvSpPr>
        <p:spPr>
          <a:xfrm>
            <a:off x="4599993" y="4301412"/>
            <a:ext cx="671803" cy="615821"/>
          </a:xfrm>
          <a:prstGeom prst="actionButtonForwardNex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07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49090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>
                <a:solidFill>
                  <a:srgbClr val="418E96"/>
                </a:solidFill>
                <a:latin typeface="Calibri"/>
                <a:ea typeface="Calibri"/>
                <a:cs typeface="Calibri"/>
              </a:rPr>
              <a:t>legislativní proces</a:t>
            </a: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endParaRPr lang="cs-CZ" sz="2800">
              <a:ea typeface="Calibri"/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233" y="1000370"/>
            <a:ext cx="11070334" cy="5204488"/>
          </a:xfrm>
        </p:spPr>
        <p:txBody>
          <a:bodyPr vert="horz" lIns="0" tIns="0" rIns="0" bIns="0" rtlCol="0" anchor="t">
            <a:noAutofit/>
          </a:bodyPr>
          <a:lstStyle/>
          <a:p>
            <a:endParaRPr lang="cs-CZ" dirty="0"/>
          </a:p>
          <a:p>
            <a:r>
              <a:rPr lang="cs-CZ" dirty="0"/>
              <a:t> </a:t>
            </a:r>
            <a:r>
              <a:rPr lang="cs-CZ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Schválení legislativních změn už proběhlo </a:t>
            </a:r>
          </a:p>
          <a:p>
            <a:r>
              <a:rPr lang="cs-CZ" dirty="0"/>
              <a:t>dne 29. prosince 2023 byla ve Sbírce zákonů vyhlášena novela se změnou </a:t>
            </a:r>
            <a:r>
              <a:rPr lang="cs-CZ" b="1" dirty="0"/>
              <a:t>školského zákona č. 561/2004 Sb., </a:t>
            </a:r>
            <a:r>
              <a:rPr lang="cs-CZ" dirty="0"/>
              <a:t>o předškolním, základním, středním, vyšším odborném a jiném vzdělávání (školský zákon) a </a:t>
            </a:r>
            <a:r>
              <a:rPr lang="cs-CZ" b="1" dirty="0"/>
              <a:t>vyhláška č. 422/2023 Sb., o přijímacím řízení ke střednímu vzdělávání </a:t>
            </a:r>
            <a:r>
              <a:rPr lang="cs-CZ" dirty="0"/>
              <a:t>a vzdělávání v konzervatoři. Oba právní předpisy </a:t>
            </a:r>
            <a:r>
              <a:rPr lang="cs-CZ" b="1" dirty="0"/>
              <a:t>nabývají účinnosti dnem 1. ledna 2024</a:t>
            </a:r>
            <a:r>
              <a:rPr lang="cs-CZ" sz="2100" b="1" i="0" u="none" strike="noStrike" baseline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r>
              <a:rPr lang="cs-CZ" sz="21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</a:p>
          <a:p>
            <a:pPr marL="3810" indent="0">
              <a:spcAft>
                <a:spcPts val="1500"/>
              </a:spcAft>
              <a:buNone/>
            </a:pPr>
            <a:r>
              <a:rPr lang="pl-PL" sz="2000" b="1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https://www.msmt.cz/dokumenty-3/skolsky-zakon</a:t>
            </a:r>
            <a:endParaRPr lang="pl-PL" sz="2000" b="1" dirty="0">
              <a:solidFill>
                <a:srgbClr val="002060"/>
              </a:solidFill>
            </a:endParaRPr>
          </a:p>
          <a:p>
            <a:pPr marL="3810" indent="0">
              <a:spcAft>
                <a:spcPts val="1500"/>
              </a:spcAft>
              <a:buNone/>
            </a:pPr>
            <a:r>
              <a:rPr lang="pl-PL" sz="2000" b="1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https://www.msmt.cz/dokumenty/vyhlasky-ke-skolskemu-zakonu</a:t>
            </a:r>
            <a:endParaRPr lang="pl-PL" sz="2000" b="1" dirty="0">
              <a:solidFill>
                <a:srgbClr val="002060"/>
              </a:solidFill>
            </a:endParaRPr>
          </a:p>
          <a:p>
            <a:pPr marL="323850" indent="-320040">
              <a:spcAft>
                <a:spcPts val="1500"/>
              </a:spcAft>
            </a:pPr>
            <a:r>
              <a:rPr lang="pl-PL" sz="2400" b="1" dirty="0">
                <a:solidFill>
                  <a:srgbClr val="002060"/>
                </a:solidFill>
              </a:rPr>
              <a:t>Informace na </a:t>
            </a:r>
          </a:p>
          <a:p>
            <a:pPr marL="3810" indent="0">
              <a:spcAft>
                <a:spcPts val="1500"/>
              </a:spcAft>
              <a:buNone/>
            </a:pPr>
            <a:r>
              <a:rPr lang="cs-CZ" sz="2400" b="1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https://www.prihlaskynastredni.cz/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</a:p>
          <a:p>
            <a:pPr marL="3810" indent="0">
              <a:spcAft>
                <a:spcPts val="1500"/>
              </a:spcAft>
              <a:buNone/>
            </a:pPr>
            <a:r>
              <a:rPr lang="cs-CZ" sz="2400" b="1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https://www.msmt.cz/vzdelavani/stredni-vzdelavani/prijimani-na-stredni-skoly-a-konzervatore</a:t>
            </a:r>
            <a:endParaRPr lang="cs-CZ" sz="2400" b="1" dirty="0">
              <a:solidFill>
                <a:srgbClr val="002060"/>
              </a:solidFill>
            </a:endParaRPr>
          </a:p>
          <a:p>
            <a:pPr marL="323850" indent="-320040">
              <a:spcAft>
                <a:spcPts val="1500"/>
              </a:spcAft>
            </a:pPr>
            <a:endParaRPr lang="cs-CZ" b="1" dirty="0">
              <a:solidFill>
                <a:srgbClr val="002060"/>
              </a:solidFill>
            </a:endParaRPr>
          </a:p>
          <a:p>
            <a:pPr marL="323850" indent="-320040">
              <a:spcAft>
                <a:spcPts val="1500"/>
              </a:spcAft>
            </a:pPr>
            <a:endParaRPr lang="pl-PL" sz="2400" b="1" dirty="0">
              <a:solidFill>
                <a:srgbClr val="002060"/>
              </a:solidFill>
            </a:endParaRPr>
          </a:p>
          <a:p>
            <a:pPr marL="323850" indent="-320040">
              <a:spcAft>
                <a:spcPts val="1500"/>
              </a:spcAft>
            </a:pPr>
            <a:endParaRPr lang="pl-PL" sz="2400" b="1" dirty="0">
              <a:solidFill>
                <a:srgbClr val="002060"/>
              </a:solidFill>
            </a:endParaRPr>
          </a:p>
          <a:p>
            <a:pPr marL="323850" indent="-320040">
              <a:spcAft>
                <a:spcPts val="1500"/>
              </a:spcAft>
            </a:pPr>
            <a:endParaRPr lang="cs-CZ" sz="2100" dirty="0">
              <a:latin typeface="Calibri"/>
              <a:ea typeface="Calibri Light"/>
              <a:cs typeface="Calibri Light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819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16450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>
                <a:solidFill>
                  <a:srgbClr val="418E96"/>
                </a:solidFill>
                <a:latin typeface="Calibri"/>
                <a:cs typeface="Calibri"/>
              </a:rPr>
              <a:t>OPRAVNÉ PROSTŘEDKY</a:t>
            </a: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endParaRPr lang="cs-CZ" sz="280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65857"/>
            <a:ext cx="10655927" cy="4518127"/>
          </a:xfrm>
        </p:spPr>
        <p:txBody>
          <a:bodyPr vert="horz" lIns="0" tIns="0" rIns="0" bIns="0" rtlCol="0" anchor="t">
            <a:noAutofit/>
          </a:bodyPr>
          <a:lstStyle/>
          <a:p>
            <a:pPr marL="320040" indent="-320040" algn="just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x-none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Odvolání </a:t>
            </a: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a jiné opravné nebo podobné prostředky </a:t>
            </a:r>
            <a:r>
              <a:rPr lang="x-none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lze podat ve </a:t>
            </a:r>
            <a:r>
              <a:rPr lang="x-none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lhůtě 3 pracovních dnů </a:t>
            </a: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ode dne zveřejnění výsledků</a:t>
            </a:r>
            <a:r>
              <a:rPr lang="x-none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. </a:t>
            </a: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Odvolání uchazeč podává řediteli školy, který rozhodnutí vydal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(nikoli přes IS). V případě následného rozhodnutí o přijetí zadá tuto informaci ředitel školy bez zbytečného odkladu</a:t>
            </a: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,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nejdéle do 2 pracovních dnů, do IS. </a:t>
            </a: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Rozhodnutí na základě odvolacího řízení nemá vliv na přijetí uchazeče do jiného oboru vzdělání, resp.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důsledkem může být přijetí do více oborů zároveň, přičemž uchazeč nemá povinnost dopředu oznámit, ve kterém oboru vzdělání se stane žákem.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 algn="just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x-none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Uchazeč se může vzdát práva na přijetí</a:t>
            </a:r>
            <a:r>
              <a:rPr lang="cs-CZ" sz="21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. </a:t>
            </a:r>
            <a:r>
              <a:rPr lang="cs-CZ" sz="2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Pokud se hlásí do dalšího kola, pak tak může učinit n</a:t>
            </a:r>
            <a:r>
              <a:rPr lang="x-none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ejdéle </a:t>
            </a:r>
            <a:r>
              <a:rPr lang="x-none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3 pracovní dny před termínem pro podání přihlášky v dalším kole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(v případě komunikace prostřednictvím IS činí tento úkon prostřednictvím IS)</a:t>
            </a:r>
            <a:r>
              <a:rPr lang="x-none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. </a:t>
            </a:r>
            <a:r>
              <a:rPr lang="x-none" sz="21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Vzdáním se práva na přijetí nevzniká</a:t>
            </a:r>
            <a:r>
              <a:rPr lang="cs-CZ" sz="21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 uchazeči</a:t>
            </a:r>
            <a:r>
              <a:rPr lang="x-none" sz="21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 právo na přijetí v jiném oboru vzdělání, nýbrž právo hlásit se do dalšího kola přijímacího řízení</a:t>
            </a:r>
            <a:r>
              <a:rPr lang="cs-CZ" sz="2100" b="1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cs-CZ" sz="2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(neplatí pro 3. a další kola, kdy může rovněž potvrdit svůj úmysl vzdělávat se v jiném oboru, kam byl také přijat).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939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16450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>
                <a:solidFill>
                  <a:srgbClr val="418E96"/>
                </a:solidFill>
                <a:latin typeface="Calibri"/>
                <a:cs typeface="Calibri"/>
              </a:rPr>
              <a:t>druhé kolo</a:t>
            </a: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endParaRPr lang="cs-CZ" sz="280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14788"/>
            <a:ext cx="10960727" cy="4870724"/>
          </a:xfrm>
        </p:spPr>
        <p:txBody>
          <a:bodyPr vert="horz" lIns="0" tIns="0" rIns="0" bIns="0" rtlCol="0" anchor="t">
            <a:noAutofit/>
          </a:bodyPr>
          <a:lstStyle/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Stejně jako kolo první je stanoveno jednotně včetně termínů a počtu přihlášek.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Přihlášku může podat uchazeč, který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nebyl přijat v prvním kole do žádného oboru vzdělání nebo se vzdal přijetí, a zároveň pokud se hlásí do maturitního oboru vzdělání, tak ji v prvním kole konal.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  <a:t> Jednotná zkouška se již nekoná, ale její výsledek se povinně zohledňuje.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Ředitel školy jej</a:t>
            </a:r>
            <a: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může vyhlásit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do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18. května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včetně údajů jako v kole prvním a obdobně všechny údaje zadá do IS, ovšem kromě uvedení maximálního počtu uchazečů pro účely konání jednotné zkoušky.</a:t>
            </a:r>
            <a: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Termín pro podání přihlášky je </a:t>
            </a:r>
            <a:r>
              <a:rPr lang="cs-CZ" sz="2100" b="1" dirty="0"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24. května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Řádný termín školní přijímací zkoušky a talentové zkoušky se koná v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pracovních dnech </a:t>
            </a:r>
            <a:b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od 8. do 12. června. Stanoví se jeden řádný termín školní zkoušky, náhradní termín se nekoná.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Centrum zpřístupní škole </a:t>
            </a:r>
            <a:r>
              <a:rPr lang="cs-CZ" sz="2100" dirty="0"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výsledky jednotné zkoušky v elektronickém systému</a:t>
            </a:r>
            <a:r>
              <a:rPr lang="cs-CZ" sz="2100" b="1" dirty="0"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 13. června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Aft>
                <a:spcPts val="1500"/>
              </a:spcAft>
            </a:pPr>
            <a:endParaRPr lang="cs-CZ" sz="2100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258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16450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>
                <a:solidFill>
                  <a:srgbClr val="418E96"/>
                </a:solidFill>
                <a:latin typeface="Calibri"/>
                <a:cs typeface="Calibri"/>
              </a:rPr>
              <a:t>třetí a další kola</a:t>
            </a: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endParaRPr lang="cs-CZ" sz="280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60106"/>
            <a:ext cx="10493367" cy="4769124"/>
          </a:xfrm>
        </p:spPr>
        <p:txBody>
          <a:bodyPr vert="horz" lIns="0" tIns="0" rIns="0" bIns="0" rtlCol="0" anchor="t">
            <a:noAutofit/>
          </a:bodyPr>
          <a:lstStyle/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Ředitel školy vyhlásí kritéria včetně všech údajů jako v kole druhém a zadá je do IS. </a:t>
            </a:r>
            <a:b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Navíc do IS zadá termín pro podání přihlášky v daném kole.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  <a:t>  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Termín pro odevzdání přihlášek v každém dalším kole může ředitel stanovit nejdříve </a:t>
            </a:r>
            <a:b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na 7. den od vydání všech rozhodnutí v kole předchozím.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Počet přihlášek je neomezený, přihlášky lze podávat pouze na tiskopisu. Na jeden tiskopis </a:t>
            </a:r>
            <a:br>
              <a:rPr lang="cs-CZ" sz="2100" dirty="0"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sz="2100" dirty="0"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se uvádí pouze jedna škola, možno i více oborů, ale bez prioritizace.</a:t>
            </a:r>
          </a:p>
          <a:p>
            <a:pPr marL="320040" lvl="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Výsledky jednotné zkoušky se nemusí povinně zohledňovat. Pokud se zohledňují, určí ředitel školy náhradní způsob hodnocení u uchazečů, kteří ji nekonali.</a:t>
            </a:r>
          </a:p>
          <a:p>
            <a:pPr marL="320040" lvl="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Rozhodnutí o přijetí i nepřijetí se vyhotovují v písemné formě. Rozhodnutí o přijetí obsahují část výrokovou, odůvodnění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(pouze u negativního rozhodnutí)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a poučení.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cs-CZ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885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16450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>
                <a:solidFill>
                  <a:srgbClr val="418E96"/>
                </a:solidFill>
                <a:latin typeface="Calibri"/>
                <a:cs typeface="Calibri"/>
              </a:rPr>
              <a:t>třetí a další kola</a:t>
            </a: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endParaRPr lang="cs-CZ" sz="280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60106"/>
            <a:ext cx="6848425" cy="4769124"/>
          </a:xfrm>
        </p:spPr>
        <p:txBody>
          <a:bodyPr vert="horz" lIns="0" tIns="0" rIns="0" bIns="0" rtlCol="0" anchor="t">
            <a:noAutofit/>
          </a:bodyPr>
          <a:lstStyle/>
          <a:p>
            <a:pPr marL="342900" indent="-342900">
              <a:spcAft>
                <a:spcPts val="1500"/>
              </a:spcAft>
              <a:tabLst>
                <a:tab pos="228600" algn="l"/>
              </a:tabLst>
            </a:pPr>
            <a:r>
              <a:rPr lang="cs-CZ" sz="2100" b="1" dirty="0">
                <a:latin typeface="Calibri"/>
                <a:ea typeface="Calibri"/>
                <a:cs typeface="Calibri"/>
              </a:rPr>
              <a:t>Přijatý uchazeč 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je </a:t>
            </a:r>
            <a:r>
              <a:rPr lang="cs-CZ" sz="2100" b="1" dirty="0">
                <a:latin typeface="Calibri"/>
                <a:ea typeface="Calibri"/>
                <a:cs typeface="Calibri"/>
              </a:rPr>
              <a:t>povinen 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do 7</a:t>
            </a:r>
            <a:r>
              <a:rPr lang="cs-CZ" sz="2100" b="1" dirty="0">
                <a:latin typeface="Calibri"/>
                <a:ea typeface="Calibri"/>
                <a:cs typeface="Calibri"/>
              </a:rPr>
              <a:t> dnů ode dne oznámení 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rozhodnutí </a:t>
            </a:r>
            <a:r>
              <a:rPr lang="cs-CZ" sz="2100" b="1" dirty="0">
                <a:latin typeface="Calibri"/>
                <a:ea typeface="Calibri"/>
                <a:cs typeface="Calibri"/>
              </a:rPr>
              <a:t>potvrdit svůj úmysl vzdělávat se 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v </a:t>
            </a:r>
            <a:r>
              <a:rPr lang="cs-CZ" sz="2100" b="1" dirty="0">
                <a:latin typeface="Calibri"/>
                <a:ea typeface="Calibri"/>
                <a:cs typeface="Calibri"/>
              </a:rPr>
              <a:t>daném oboru vzdělání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cs-CZ" sz="2100" b="1" dirty="0">
                <a:latin typeface="Calibri"/>
                <a:ea typeface="Calibri"/>
                <a:cs typeface="Calibri"/>
              </a:rPr>
              <a:t>a to 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pouze </a:t>
            </a:r>
            <a:r>
              <a:rPr lang="cs-CZ" sz="2100" b="1" dirty="0">
                <a:latin typeface="Calibri"/>
                <a:ea typeface="Calibri"/>
                <a:cs typeface="Calibri"/>
              </a:rPr>
              <a:t>v jednom oboru vzdělání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2100" dirty="0">
                <a:latin typeface="Calibri"/>
                <a:ea typeface="Calibri"/>
                <a:cs typeface="Calibri"/>
              </a:rPr>
              <a:t>Ředitel následně do dvou pracovních dnů předá tuto informaci do IS</a:t>
            </a:r>
            <a:r>
              <a:rPr lang="cs-CZ" sz="2100" dirty="0"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2100" dirty="0">
                <a:latin typeface="Calibri"/>
                <a:ea typeface="Calibri"/>
                <a:cs typeface="Calibri"/>
              </a:rPr>
              <a:t> </a:t>
            </a:r>
            <a:endParaRPr lang="cs-CZ" sz="2100" dirty="0">
              <a:effectLst/>
              <a:latin typeface="Calibri"/>
              <a:ea typeface="Calibri"/>
              <a:cs typeface="Calibri"/>
            </a:endParaRPr>
          </a:p>
          <a:p>
            <a:pPr marL="320040" indent="-320040">
              <a:spcAft>
                <a:spcPts val="1500"/>
              </a:spcAft>
              <a:buFont typeface="Symbol,Sans-Serif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latin typeface="Calibri"/>
                <a:ea typeface="Calibri"/>
                <a:cs typeface="Calibri"/>
              </a:rPr>
              <a:t>Neobsahuje-li IS údaje o uchazeči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cs-CZ" sz="2100" b="1" dirty="0">
                <a:latin typeface="Calibri"/>
                <a:ea typeface="Calibri"/>
                <a:cs typeface="Calibri"/>
              </a:rPr>
              <a:t>zadá je do IS 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ředitel školy, </a:t>
            </a:r>
            <a:r>
              <a:rPr lang="cs-CZ" sz="2100" b="1" dirty="0">
                <a:latin typeface="Calibri"/>
                <a:ea typeface="Calibri"/>
                <a:cs typeface="Calibri"/>
              </a:rPr>
              <a:t>kam byl uchazeč přijat, spolu s informací, </a:t>
            </a:r>
            <a:br>
              <a:rPr lang="cs-CZ" sz="2100" b="1" dirty="0">
                <a:latin typeface="Calibri"/>
                <a:ea typeface="Calibri"/>
                <a:cs typeface="Calibri"/>
              </a:rPr>
            </a:br>
            <a:r>
              <a:rPr lang="cs-CZ" sz="2100" b="1" dirty="0">
                <a:latin typeface="Calibri"/>
                <a:ea typeface="Calibri"/>
                <a:cs typeface="Calibri"/>
              </a:rPr>
              <a:t>že byl přijat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.</a:t>
            </a:r>
          </a:p>
          <a:p>
            <a:pPr marL="320040" indent="-320040">
              <a:spcAft>
                <a:spcPts val="1500"/>
              </a:spcAft>
              <a:buFont typeface="Symbol,Sans-Serif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latin typeface="Calibri"/>
                <a:ea typeface="Calibri"/>
                <a:cs typeface="Calibri"/>
              </a:rPr>
              <a:t>Vzdáním se práva na </a:t>
            </a:r>
            <a:r>
              <a:rPr lang="cs-CZ" sz="2100" dirty="0">
                <a:effectLst/>
                <a:latin typeface="Calibri"/>
                <a:ea typeface="Calibri"/>
                <a:cs typeface="Calibri"/>
              </a:rPr>
              <a:t>přijetí </a:t>
            </a:r>
            <a:r>
              <a:rPr lang="cs-CZ" sz="2100" dirty="0">
                <a:latin typeface="Calibri"/>
                <a:ea typeface="Calibri"/>
                <a:cs typeface="Calibri"/>
              </a:rPr>
              <a:t>do oboru vzdělání, kde uchazeč potvrdil svůj úmysl vzdělávat </a:t>
            </a:r>
            <a:r>
              <a:rPr lang="cs-CZ" sz="2100" dirty="0">
                <a:effectLst/>
                <a:latin typeface="Calibri"/>
                <a:ea typeface="Calibri"/>
                <a:cs typeface="Calibri"/>
              </a:rPr>
              <a:t>se</a:t>
            </a:r>
            <a:r>
              <a:rPr lang="cs-CZ" sz="2100" dirty="0">
                <a:latin typeface="Calibri"/>
                <a:ea typeface="Calibri"/>
                <a:cs typeface="Calibri"/>
              </a:rPr>
              <a:t>, vzniká uchazeči možnost potvrdit svůj úmysl</a:t>
            </a:r>
            <a:r>
              <a:rPr lang="cs-CZ" sz="2100" dirty="0">
                <a:effectLst/>
                <a:latin typeface="Calibri"/>
                <a:ea typeface="Calibri"/>
                <a:cs typeface="Calibri"/>
              </a:rPr>
              <a:t> v </a:t>
            </a:r>
            <a:r>
              <a:rPr lang="cs-CZ" sz="2100" dirty="0">
                <a:latin typeface="Calibri"/>
                <a:ea typeface="Calibri"/>
                <a:cs typeface="Calibri"/>
              </a:rPr>
              <a:t>jiném oboru vzdělání, a to i v tomtéž kole</a:t>
            </a:r>
            <a:r>
              <a:rPr lang="cs-CZ" sz="2100" dirty="0">
                <a:effectLst/>
                <a:latin typeface="Calibri"/>
                <a:ea typeface="Calibri"/>
                <a:cs typeface="Calibri"/>
              </a:rPr>
              <a:t>.</a:t>
            </a:r>
            <a:endParaRPr lang="cs-CZ" sz="2100" dirty="0">
              <a:latin typeface="Calibri"/>
              <a:ea typeface="Calibri"/>
              <a:cs typeface="Calibri"/>
            </a:endParaRPr>
          </a:p>
          <a:p>
            <a:pPr marL="320040" lvl="0" indent="-320040">
              <a:spcAft>
                <a:spcPts val="1500"/>
              </a:spcAft>
              <a:buFont typeface="Symbol,Sans-Serif" panose="05050102010706020507" pitchFamily="18" charset="2"/>
              <a:buChar char=""/>
              <a:tabLst>
                <a:tab pos="228600" algn="l"/>
              </a:tabLst>
            </a:pPr>
            <a:endParaRPr lang="cs-CZ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cs-CZ" sz="2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23</a:t>
            </a:fld>
            <a:endParaRPr lang="cs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BEE6C5-3CFE-044F-70C7-0EF929054B60}"/>
              </a:ext>
            </a:extLst>
          </p:cNvPr>
          <p:cNvSpPr/>
          <p:nvPr/>
        </p:nvSpPr>
        <p:spPr>
          <a:xfrm>
            <a:off x="8389943" y="1541474"/>
            <a:ext cx="2871853" cy="4028468"/>
          </a:xfrm>
          <a:prstGeom prst="rect">
            <a:avLst/>
          </a:prstGeom>
          <a:solidFill>
            <a:srgbClr val="62C6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68601B-7DAB-E0C7-207A-2CD6357E9E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0" r="12576" b="3804"/>
          <a:stretch/>
        </p:blipFill>
        <p:spPr>
          <a:xfrm>
            <a:off x="8517042" y="1336964"/>
            <a:ext cx="3669649" cy="442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263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464" y="466343"/>
            <a:ext cx="1132699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200" dirty="0">
                <a:solidFill>
                  <a:srgbClr val="418E96"/>
                </a:solidFill>
                <a:latin typeface="Calibri"/>
                <a:ea typeface="Calibri"/>
                <a:cs typeface="Calibri"/>
              </a:rPr>
              <a:t>Časový harmonogramu pro první kolo přijímacího řízení ve školním roce 2023/2024</a:t>
            </a:r>
            <a:br>
              <a:rPr lang="cs-CZ" sz="2200" dirty="0"/>
            </a:br>
            <a:br>
              <a:rPr lang="cs-CZ" sz="2200" dirty="0"/>
            </a:br>
            <a:br>
              <a:rPr lang="cs-CZ" sz="2200" dirty="0"/>
            </a:br>
            <a:br>
              <a:rPr lang="cs-CZ" sz="2200" dirty="0"/>
            </a:br>
            <a:br>
              <a:rPr lang="cs-CZ" sz="2200" dirty="0"/>
            </a:br>
            <a:br>
              <a:rPr lang="cs-CZ" sz="2200" dirty="0"/>
            </a:br>
            <a:br>
              <a:rPr lang="cs-CZ" sz="2200" dirty="0"/>
            </a:br>
            <a:endParaRPr lang="cs-CZ" sz="22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24</a:t>
            </a:fld>
            <a:endParaRPr lang="cs-CZ"/>
          </a:p>
        </p:txBody>
      </p:sp>
      <p:graphicFrame>
        <p:nvGraphicFramePr>
          <p:cNvPr id="13" name="Zástupný obsah 4">
            <a:extLst>
              <a:ext uri="{FF2B5EF4-FFF2-40B4-BE49-F238E27FC236}">
                <a16:creationId xmlns:a16="http://schemas.microsoft.com/office/drawing/2014/main" id="{EB559821-165E-B8A7-D62A-6499AE8AF3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8716367"/>
              </p:ext>
            </p:extLst>
          </p:nvPr>
        </p:nvGraphicFramePr>
        <p:xfrm>
          <a:off x="668464" y="799163"/>
          <a:ext cx="5116664" cy="5704840"/>
        </p:xfrm>
        <a:graphic>
          <a:graphicData uri="http://schemas.openxmlformats.org/drawingml/2006/table">
            <a:tbl>
              <a:tblPr/>
              <a:tblGrid>
                <a:gridCol w="1279166">
                  <a:extLst>
                    <a:ext uri="{9D8B030D-6E8A-4147-A177-3AD203B41FA5}">
                      <a16:colId xmlns:a16="http://schemas.microsoft.com/office/drawing/2014/main" val="759847062"/>
                    </a:ext>
                  </a:extLst>
                </a:gridCol>
                <a:gridCol w="1279166">
                  <a:extLst>
                    <a:ext uri="{9D8B030D-6E8A-4147-A177-3AD203B41FA5}">
                      <a16:colId xmlns:a16="http://schemas.microsoft.com/office/drawing/2014/main" val="2222910865"/>
                    </a:ext>
                  </a:extLst>
                </a:gridCol>
                <a:gridCol w="1279166">
                  <a:extLst>
                    <a:ext uri="{9D8B030D-6E8A-4147-A177-3AD203B41FA5}">
                      <a16:colId xmlns:a16="http://schemas.microsoft.com/office/drawing/2014/main" val="466844499"/>
                    </a:ext>
                  </a:extLst>
                </a:gridCol>
                <a:gridCol w="1279166">
                  <a:extLst>
                    <a:ext uri="{9D8B030D-6E8A-4147-A177-3AD203B41FA5}">
                      <a16:colId xmlns:a16="http://schemas.microsoft.com/office/drawing/2014/main" val="1951737224"/>
                    </a:ext>
                  </a:extLst>
                </a:gridCol>
              </a:tblGrid>
              <a:tr h="3314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Událost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Obory vzdělání bez talentové zkoušky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Obory vzdělání </a:t>
                      </a:r>
                      <a:br>
                        <a:rPr lang="cs-CZ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 talentovou zkouškou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Poznámka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8486"/>
                  </a:ext>
                </a:extLst>
              </a:tr>
              <a:tr h="3314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Vyhlášení kritérií přijímacího řízení řediteli škol </a:t>
                      </a:r>
                      <a:endParaRPr lang="cs-CZ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31. 1.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31. 10.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Obory vzdělání s TZ dle původní legislativy.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143074"/>
                  </a:ext>
                </a:extLst>
              </a:tr>
              <a:tr h="6628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Podávání přihlášek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od 1. 2. do 20. 2. </a:t>
                      </a:r>
                      <a:b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(dle priority)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30. 11.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 oborů vzdělání s TZ lze prioritu změnit do 15. 3. nebo podáním nové přihlášky, jinak prioritu určuje pořadí.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887830"/>
                  </a:ext>
                </a:extLst>
              </a:tr>
              <a:tr h="575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Zapsání listinných přihlášek do systému ředitelem první školy v přihlášce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 – 26. 2.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 2. zapsání chybějících údajů o uchazečích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5 dnů od termínu pro podání přihlášky. Připadne-li termín na víkend, počítá se první pracovní den.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914503"/>
                  </a:ext>
                </a:extLst>
              </a:tr>
              <a:tr h="3314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Kontrola řediteli dalších škol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 – 28. 2.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28. 2.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2 dnů od zapsání ředitelem první školy.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774522"/>
                  </a:ext>
                </a:extLst>
              </a:tr>
              <a:tr h="4535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Vložení údajů o podpůrných opatřeních u jednotné zkoušky 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 – 28. 2.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28. 2.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2 dnů od zapsání ředitelem první školy.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703610"/>
                  </a:ext>
                </a:extLst>
              </a:tr>
              <a:tr h="4535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Určení místa konání jednotné zkoušky (JPZ) Centrem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1. 3.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Gymnázia se sportovní přípravou (GSP) obdobně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Pouze ve škole v přihlášce. Na oba termíny může být určena stejná škola.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320822"/>
                  </a:ext>
                </a:extLst>
              </a:tr>
              <a:tr h="505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Řádný termín školní zkoušky (ŠPZ) a talentové zkoušky (TZ) 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 3. – 23. 4.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Obory 82: 2. – 15. 1.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Konzervatoře: 15. – 31. 1.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GSP: 2. 1. – 15. 2.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Min. dva termíny, alespoň jeden termín mimo JPZ.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350855"/>
                  </a:ext>
                </a:extLst>
              </a:tr>
              <a:tr h="8896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Výsledky TZ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Zaslání výsledku TZ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Obory 82: 20. 1.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GSP: 20. 2.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Výsledek ŠPZ, celkový výsledek a zveřejnění </a:t>
                      </a:r>
                      <a:b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pořadí: 15. 2.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Nezasílá se rozhodnutí </a:t>
                      </a:r>
                      <a:b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 přijetí.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157002"/>
                  </a:ext>
                </a:extLst>
              </a:tr>
            </a:tbl>
          </a:graphicData>
        </a:graphic>
      </p:graphicFrame>
      <p:graphicFrame>
        <p:nvGraphicFramePr>
          <p:cNvPr id="14" name="Zástupný obsah 4">
            <a:extLst>
              <a:ext uri="{FF2B5EF4-FFF2-40B4-BE49-F238E27FC236}">
                <a16:creationId xmlns:a16="http://schemas.microsoft.com/office/drawing/2014/main" id="{99274242-DA5B-2972-934F-EAC0683083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0015439"/>
              </p:ext>
            </p:extLst>
          </p:nvPr>
        </p:nvGraphicFramePr>
        <p:xfrm>
          <a:off x="6003718" y="799163"/>
          <a:ext cx="5190412" cy="4414520"/>
        </p:xfrm>
        <a:graphic>
          <a:graphicData uri="http://schemas.openxmlformats.org/drawingml/2006/table">
            <a:tbl>
              <a:tblPr/>
              <a:tblGrid>
                <a:gridCol w="1297603">
                  <a:extLst>
                    <a:ext uri="{9D8B030D-6E8A-4147-A177-3AD203B41FA5}">
                      <a16:colId xmlns:a16="http://schemas.microsoft.com/office/drawing/2014/main" val="759847062"/>
                    </a:ext>
                  </a:extLst>
                </a:gridCol>
                <a:gridCol w="1297603">
                  <a:extLst>
                    <a:ext uri="{9D8B030D-6E8A-4147-A177-3AD203B41FA5}">
                      <a16:colId xmlns:a16="http://schemas.microsoft.com/office/drawing/2014/main" val="2222910865"/>
                    </a:ext>
                  </a:extLst>
                </a:gridCol>
                <a:gridCol w="1297603">
                  <a:extLst>
                    <a:ext uri="{9D8B030D-6E8A-4147-A177-3AD203B41FA5}">
                      <a16:colId xmlns:a16="http://schemas.microsoft.com/office/drawing/2014/main" val="466844499"/>
                    </a:ext>
                  </a:extLst>
                </a:gridCol>
                <a:gridCol w="1297603">
                  <a:extLst>
                    <a:ext uri="{9D8B030D-6E8A-4147-A177-3AD203B41FA5}">
                      <a16:colId xmlns:a16="http://schemas.microsoft.com/office/drawing/2014/main" val="1951737224"/>
                    </a:ext>
                  </a:extLst>
                </a:gridCol>
              </a:tblGrid>
              <a:tr h="2292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Událost</a:t>
                      </a:r>
                      <a:endParaRPr lang="cs-CZ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Obory vzdělání bez talentové zkoušky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Obory vzdělání </a:t>
                      </a:r>
                      <a:br>
                        <a:rPr lang="cs-CZ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 talentovou zkouškou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Poznámka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8486"/>
                  </a:ext>
                </a:extLst>
              </a:tr>
              <a:tr h="2658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Řádný termín JPZ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4leté: 12. a 15. 4. 2024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Víceleté: 16. a 17. 4. 2024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GSP obdobně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Období 10. 4. – 18. 4.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913974"/>
                  </a:ext>
                </a:extLst>
              </a:tr>
              <a:tr h="121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Náhradní termín ŠPZ a TZ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 4. – 5. 5.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jednoho měsíce </a:t>
                      </a:r>
                      <a:b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od konání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Min. jeden termín mimo JPZ.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073626"/>
                  </a:ext>
                </a:extLst>
              </a:tr>
              <a:tr h="121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Náhradní termín JPZ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 a 30. 4. 2024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GSP obdobně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Období 24. 4. – 5. 5.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764431"/>
                  </a:ext>
                </a:extLst>
              </a:tr>
              <a:tr h="2292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Pozvánky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 dnů před řádným a 7 dnů před náhradním termínem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konzervatoře 7 dnů před řádným i náhradním termínem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710235"/>
                  </a:ext>
                </a:extLst>
              </a:tr>
              <a:tr h="121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Výsledky JPZ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6. 5.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462326"/>
                  </a:ext>
                </a:extLst>
              </a:tr>
              <a:tr h="2292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Pořadí uchazečů stanovené ředitelem školy do IS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7. 5.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pracovní den </a:t>
                      </a:r>
                      <a:b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 výsledcích JPZ.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332027"/>
                  </a:ext>
                </a:extLst>
              </a:tr>
              <a:tr h="121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Přijatí uchazeči dle IS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8. 5.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den po předání pořadí.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067443"/>
                  </a:ext>
                </a:extLst>
              </a:tr>
              <a:tr h="2292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Kontrola přijatých ředitelem školy a potvrzení přijatých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9. 5.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pracovní den po zpřístupnění přijatých.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631946"/>
                  </a:ext>
                </a:extLst>
              </a:tr>
              <a:tr h="2292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Výsledky hodnocení všech uchazečů do IS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9. 5.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Nejpozději v den potvrzení přijatých.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501984"/>
                  </a:ext>
                </a:extLst>
              </a:tr>
              <a:tr h="2292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Seznámení s podklady rozhodnutí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 – 14. 5.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doby zveřejnění výsledků.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662015"/>
                  </a:ext>
                </a:extLst>
              </a:tr>
              <a:tr h="2292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Zveřejnění výsledků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15. 5.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 pracovní den </a:t>
                      </a:r>
                      <a:b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 potvrzení přijatých.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60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0755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684" y="1001264"/>
            <a:ext cx="11370131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200">
                <a:solidFill>
                  <a:srgbClr val="418E96"/>
                </a:solidFill>
                <a:latin typeface="Calibri"/>
                <a:ea typeface="Calibri"/>
                <a:cs typeface="Calibri"/>
              </a:rPr>
              <a:t>Časový harmonogramu pro druhé kolo přijímacího řízení ve školním roce 2023/2024</a:t>
            </a:r>
            <a:br>
              <a:rPr lang="cs-CZ" sz="2200"/>
            </a:br>
            <a:br>
              <a:rPr lang="cs-CZ" sz="2200"/>
            </a:br>
            <a:br>
              <a:rPr lang="cs-CZ" sz="2200"/>
            </a:br>
            <a:br>
              <a:rPr lang="cs-CZ" sz="2200"/>
            </a:br>
            <a:br>
              <a:rPr lang="cs-CZ" sz="2200"/>
            </a:br>
            <a:br>
              <a:rPr lang="cs-CZ" sz="2200"/>
            </a:br>
            <a:br>
              <a:rPr lang="cs-CZ" sz="2200"/>
            </a:br>
            <a:endParaRPr lang="cs-CZ" sz="220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D4C1E86A-0D2C-E664-93FF-CD741EC050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604890"/>
              </p:ext>
            </p:extLst>
          </p:nvPr>
        </p:nvGraphicFramePr>
        <p:xfrm>
          <a:off x="1474243" y="1489819"/>
          <a:ext cx="9089400" cy="4724400"/>
        </p:xfrm>
        <a:graphic>
          <a:graphicData uri="http://schemas.openxmlformats.org/drawingml/2006/table">
            <a:tbl>
              <a:tblPr/>
              <a:tblGrid>
                <a:gridCol w="3029800">
                  <a:extLst>
                    <a:ext uri="{9D8B030D-6E8A-4147-A177-3AD203B41FA5}">
                      <a16:colId xmlns:a16="http://schemas.microsoft.com/office/drawing/2014/main" val="1733463875"/>
                    </a:ext>
                  </a:extLst>
                </a:gridCol>
                <a:gridCol w="3029800">
                  <a:extLst>
                    <a:ext uri="{9D8B030D-6E8A-4147-A177-3AD203B41FA5}">
                      <a16:colId xmlns:a16="http://schemas.microsoft.com/office/drawing/2014/main" val="1980885070"/>
                    </a:ext>
                  </a:extLst>
                </a:gridCol>
                <a:gridCol w="3029800">
                  <a:extLst>
                    <a:ext uri="{9D8B030D-6E8A-4147-A177-3AD203B41FA5}">
                      <a16:colId xmlns:a16="http://schemas.microsoft.com/office/drawing/2014/main" val="35948090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Událost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Obory vzdělání bez talentové zkoušky </a:t>
                      </a:r>
                      <a:b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 s talentovou zkouškou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Poznámka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696350"/>
                  </a:ext>
                </a:extLst>
              </a:tr>
              <a:tr h="354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Vyhlášení kritérií přijímacího řízení řediteli škol </a:t>
                      </a:r>
                      <a:b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včetně předání do IS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20. 5.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Legislativně do 18. 5. Připadne-li termín na víkend, </a:t>
                      </a:r>
                      <a:b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počítá se první pracovní den.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405100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Podávání přihlášek do všech oborů v pořadí dle priority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24. 5.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496851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Zapsání listinných přihlášek do systému ředitelem první školy v přihlášce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 – 29. 5.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5 dnů od termínu pro podání přihlášky.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409806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Kontrola řediteli dalších škol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 - 31. 5.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2 dnů od zapsání ředitelem první školy.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698738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Vložení údajů o podpůrných opatřeních u JPZ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 – 31. 5.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2 dnů od zapsání ředitelem první školy.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229095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Řádný termín ŠPZ a TZ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 – 12. 6.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054765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Pozvánky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 dnů před termínem zkoušky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Platí i pro další kola.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975079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Zpřístupnění výsledků JPZ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13. 6.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058189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Pořadí uchazečů stanovené ředitelem školy do IS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14. 6.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pracovní den po výsledcích JPZ.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422210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Přijatí uchazeči dle IS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15. 6.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den po předání pořadí.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989753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Kontrola přijatých ředitelem školy a potvrzení přijatých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17. 6.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pracovní den po zpřístupnění přijatých.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614228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Výsledky hodnocení všech uchazečů do IS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17. 6.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Nejpozději v den potvrzení přijatých.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684178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Seznámení s podklady rozhodnutí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 – 20. 6.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doby zveřejnění výsledků.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359952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Zveřejnění výsledků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21. 6.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 pracovní den po potvrzení přijatých.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544327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213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473" y="953756"/>
            <a:ext cx="10230778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200">
                <a:solidFill>
                  <a:srgbClr val="418E96"/>
                </a:solidFill>
                <a:latin typeface="Calibri"/>
                <a:ea typeface="Calibri"/>
                <a:cs typeface="Calibri"/>
              </a:rPr>
              <a:t>další události</a:t>
            </a:r>
            <a:br>
              <a:rPr lang="cs-CZ" sz="2200"/>
            </a:br>
            <a:br>
              <a:rPr lang="cs-CZ" sz="2200"/>
            </a:br>
            <a:br>
              <a:rPr lang="cs-CZ" sz="2200"/>
            </a:br>
            <a:br>
              <a:rPr lang="cs-CZ" sz="2200"/>
            </a:br>
            <a:br>
              <a:rPr lang="cs-CZ" sz="2200"/>
            </a:br>
            <a:br>
              <a:rPr lang="cs-CZ" sz="2200"/>
            </a:br>
            <a:br>
              <a:rPr lang="cs-CZ" sz="2200"/>
            </a:br>
            <a:endParaRPr lang="cs-CZ" sz="220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22F5E7B5-416E-33FC-2350-06C767A345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153047"/>
              </p:ext>
            </p:extLst>
          </p:nvPr>
        </p:nvGraphicFramePr>
        <p:xfrm>
          <a:off x="723048" y="1719700"/>
          <a:ext cx="10466568" cy="4414951"/>
        </p:xfrm>
        <a:graphic>
          <a:graphicData uri="http://schemas.openxmlformats.org/drawingml/2006/table">
            <a:tbl>
              <a:tblPr/>
              <a:tblGrid>
                <a:gridCol w="3488856">
                  <a:extLst>
                    <a:ext uri="{9D8B030D-6E8A-4147-A177-3AD203B41FA5}">
                      <a16:colId xmlns:a16="http://schemas.microsoft.com/office/drawing/2014/main" val="2016802076"/>
                    </a:ext>
                  </a:extLst>
                </a:gridCol>
                <a:gridCol w="3488856">
                  <a:extLst>
                    <a:ext uri="{9D8B030D-6E8A-4147-A177-3AD203B41FA5}">
                      <a16:colId xmlns:a16="http://schemas.microsoft.com/office/drawing/2014/main" val="3827071250"/>
                    </a:ext>
                  </a:extLst>
                </a:gridCol>
                <a:gridCol w="3488856">
                  <a:extLst>
                    <a:ext uri="{9D8B030D-6E8A-4147-A177-3AD203B41FA5}">
                      <a16:colId xmlns:a16="http://schemas.microsoft.com/office/drawing/2014/main" val="2252203880"/>
                    </a:ext>
                  </a:extLst>
                </a:gridCol>
              </a:tblGrid>
              <a:tr h="348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Událost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Uchazeč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Ředitel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006691"/>
                  </a:ext>
                </a:extLst>
              </a:tr>
              <a:tr h="348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Navýšení počtu přijímaných uchazečů v IS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nejpozději v den stanovení pořadí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071361"/>
                  </a:ext>
                </a:extLst>
              </a:tr>
              <a:tr h="348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Omluvení z termínu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3 pracovních dnů od termínu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2 pracovních dnů zadá do IS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08445"/>
                  </a:ext>
                </a:extLst>
              </a:tr>
              <a:tr h="6974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Vzdání se přijetí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nejdéle 3 pracovní dny před termínem pro podání přihlášky v dalším kole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2 pracovních dnů zadá do IS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338527"/>
                  </a:ext>
                </a:extLst>
              </a:tr>
              <a:tr h="10461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Odvolání (opravné prostředky)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3 pracovních dnů od zveřejnění výsledků, v třetím a dalších kolech od oznámení rozhodnutí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2 pracovních dnů zadá do IS, pokud vyhoví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755416"/>
                  </a:ext>
                </a:extLst>
              </a:tr>
              <a:tr h="6974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Podávání přihlášek do třetího </a:t>
                      </a:r>
                      <a:b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 dalších kol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nejdříve 7. den od vydání všech rozhodnutí v kole předchozím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471340"/>
                  </a:ext>
                </a:extLst>
              </a:tr>
              <a:tr h="6974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Potvrzení přijetí v třetím a dalších kolech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7 dnů od oznámení rozhodnutí o přijetí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2 pracovních dnů od potvrzení uchazečem zadá do IS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724758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31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013D-CF25-428C-F4AA-83FF4634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00" y="689113"/>
            <a:ext cx="10838169" cy="62213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/>
                <a:cs typeface="Calibri"/>
              </a:rPr>
              <a:t>HLAVNÍ </a:t>
            </a:r>
            <a:r>
              <a:rPr lang="cs-CZ" sz="2800" dirty="0">
                <a:latin typeface="Calibri"/>
                <a:cs typeface="Calibri"/>
              </a:rPr>
              <a:t>principy</a:t>
            </a:r>
            <a:r>
              <a:rPr lang="en-US" sz="2800" dirty="0">
                <a:latin typeface="Calibri"/>
                <a:cs typeface="Calibri"/>
              </a:rPr>
              <a:t> </a:t>
            </a:r>
            <a:endParaRPr lang="en-US" sz="2800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D6654-CB04-D806-781F-AD6523441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785" y="1311251"/>
            <a:ext cx="10837984" cy="4351338"/>
          </a:xfrm>
        </p:spPr>
        <p:txBody>
          <a:bodyPr vert="horz" lIns="0" tIns="0" rIns="0" bIns="0" rtlCol="0" anchor="t">
            <a:noAutofit/>
          </a:bodyPr>
          <a:lstStyle/>
          <a:p>
            <a:pPr marL="342900" lvl="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Evidence všech přihlášek, jak do maturitních oborů, tak nematuritních </a:t>
            </a:r>
            <a:r>
              <a:rPr lang="cs-CZ" sz="20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+mn-lt"/>
                <a:ea typeface="Times New Roman" panose="02020603050405020304" pitchFamily="18" charset="0"/>
              </a:rPr>
              <a:t>v jednotném informačním systému DIPSY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; včetně víceletých oborů gymnázií a konzervatoří.</a:t>
            </a:r>
          </a:p>
          <a:p>
            <a:pPr marL="34290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Možnost </a:t>
            </a:r>
            <a:r>
              <a:rPr lang="cs-CZ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+mn-lt"/>
                <a:ea typeface="Times New Roman" panose="02020603050405020304" pitchFamily="18" charset="0"/>
                <a:cs typeface="Arial"/>
              </a:rPr>
              <a:t>podat v 1. a ve 2. kole přihlášky až </a:t>
            </a:r>
            <a:r>
              <a:rPr lang="cs-CZ" sz="20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+mn-lt"/>
                <a:ea typeface="Times New Roman" panose="02020603050405020304" pitchFamily="18" charset="0"/>
                <a:cs typeface="Arial"/>
              </a:rPr>
              <a:t>do 3 oborů vzdělání 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(až 5 v případě podání 2 přihlášek </a:t>
            </a: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/>
              </a:rPr>
              <a:t>do oborů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 vzdělání s talentovou zkouškou).</a:t>
            </a:r>
          </a:p>
          <a:p>
            <a:pPr marL="342900" lvl="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Změna některých termínů 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souvisejících s přijímacím řízením do středních škol.</a:t>
            </a:r>
          </a:p>
          <a:p>
            <a:pPr marL="34290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Podat přihlášky bude možné plně elektronickou formou s ověřením zákonného zástupce (nebo zletilého uchazeče) prostřednictvím Identity občana. Dále bude umožněno podat přihlášky </a:t>
            </a: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/>
              </a:rPr>
              <a:t>v listinné podobě 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s podporou elektronického systému nebo jen v listinné podobě na tiskopisu.</a:t>
            </a:r>
          </a:p>
          <a:p>
            <a:pPr marL="34290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Zachování </a:t>
            </a:r>
            <a:r>
              <a:rPr lang="cs-CZ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+mn-lt"/>
                <a:ea typeface="Times New Roman" panose="02020603050405020304" pitchFamily="18" charset="0"/>
                <a:cs typeface="Arial"/>
              </a:rPr>
              <a:t>2 pokusů možnosti konat testy JPZ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. Nově budou mít </a:t>
            </a: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2 pokusy 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i uchazeči, kteří se hlásí pouze </a:t>
            </a: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na jeden maturitní obor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.</a:t>
            </a: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/>
              </a:rPr>
              <a:t> </a:t>
            </a:r>
            <a:endParaRPr lang="cs-CZ" sz="20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Školní část přijímacích zkoušek bude skládána v průběhu delšího období, a to i před konáním JPZ.</a:t>
            </a:r>
          </a:p>
          <a:p>
            <a:pPr marL="342900" lvl="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23850" indent="-320040">
              <a:spcAft>
                <a:spcPts val="1500"/>
              </a:spcAft>
            </a:pPr>
            <a:endParaRPr lang="en-US" sz="2100" dirty="0">
              <a:latin typeface="Calibri"/>
              <a:cs typeface="Calibri Ligh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C67E6-71AB-FDB6-53DB-973D7893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308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013D-CF25-428C-F4AA-83FF4634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817129"/>
            <a:ext cx="10838169" cy="62213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/>
                <a:cs typeface="Calibri"/>
              </a:rPr>
              <a:t>HLAVNÍ </a:t>
            </a:r>
            <a:r>
              <a:rPr lang="cs-CZ" sz="2800" dirty="0">
                <a:latin typeface="Calibri"/>
                <a:cs typeface="Calibri"/>
              </a:rPr>
              <a:t>principy</a:t>
            </a:r>
            <a:r>
              <a:rPr lang="en-US" sz="2800" dirty="0">
                <a:latin typeface="Calibri"/>
                <a:cs typeface="Calibri"/>
              </a:rPr>
              <a:t> </a:t>
            </a:r>
            <a:endParaRPr lang="en-US" sz="2800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D6654-CB04-D806-781F-AD6523441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45958"/>
            <a:ext cx="10867292" cy="5113338"/>
          </a:xfrm>
        </p:spPr>
        <p:txBody>
          <a:bodyPr vert="horz" lIns="0" tIns="0" rIns="0" bIns="0" rtlCol="0" anchor="t">
            <a:noAutofit/>
          </a:bodyPr>
          <a:lstStyle/>
          <a:p>
            <a:pPr marL="342900" lvl="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Systém bude bezprostředně po vyhodnocení výsledků přijímacích zkoušek (</a:t>
            </a:r>
            <a:r>
              <a:rPr lang="cs-CZ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JPZ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a školní části) na základě </a:t>
            </a: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prioritizace přiřazovat uchazeče ke konkrétním oborům vzdělání do konkrétních škol.</a:t>
            </a:r>
            <a:endParaRPr lang="cs-CZ" sz="2000" b="1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Principy konání </a:t>
            </a: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druhého kola 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přijímacího řízení jsou nastaveny podobně jako kolo první, a to včetně jednotných termínů a </a:t>
            </a: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povinnosti zohlednit v rámci kritérií pro přijetí </a:t>
            </a:r>
            <a:r>
              <a:rPr lang="cs-CZ" sz="2000" b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JPZ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. V rámci druhého kola je povinně aplikován výsledek </a:t>
            </a:r>
            <a:r>
              <a:rPr lang="cs-CZ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JPZ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z kola prvního. </a:t>
            </a:r>
            <a:endParaRPr lang="cs-CZ" sz="20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V případě, že uchazeč nebude chtít nastoupit do určené školy, bude mít možnost v dané škole podat </a:t>
            </a: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„vzdání se“ svého místa 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 zúčastnit se následujících kol přijímacího řízení.</a:t>
            </a:r>
            <a:endParaRPr lang="cs-CZ" sz="20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Třetí a další kola již jednotně nejsou stanovena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je ponecháno v kompetenci ředitelů škol (informační systém zde plní pouze formu registrační a kontrolní). </a:t>
            </a:r>
            <a:endParaRPr lang="cs-CZ" sz="20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23850" indent="-320040">
              <a:spcAft>
                <a:spcPts val="1500"/>
              </a:spcAft>
            </a:pPr>
            <a:endParaRPr lang="en-US" sz="2100" dirty="0">
              <a:latin typeface="Calibri"/>
              <a:cs typeface="Calibri Ligh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C67E6-71AB-FDB6-53DB-973D7893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692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9316912-87DB-3211-25BA-44DF9F694640}"/>
              </a:ext>
            </a:extLst>
          </p:cNvPr>
          <p:cNvSpPr/>
          <p:nvPr/>
        </p:nvSpPr>
        <p:spPr>
          <a:xfrm>
            <a:off x="9132956" y="3081130"/>
            <a:ext cx="3054733" cy="2779454"/>
          </a:xfrm>
          <a:prstGeom prst="rect">
            <a:avLst/>
          </a:prstGeom>
          <a:solidFill>
            <a:srgbClr val="62C6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919" y="908082"/>
            <a:ext cx="10838169" cy="787790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 dirty="0">
                <a:solidFill>
                  <a:srgbClr val="418E96"/>
                </a:solidFill>
                <a:latin typeface="Calibri"/>
                <a:cs typeface="Calibri"/>
              </a:rPr>
              <a:t>Obory vzdělání s talentovými zkouškami (TZ)</a:t>
            </a:r>
            <a:br>
              <a:rPr lang="cs-CZ" sz="2800" dirty="0"/>
            </a:br>
            <a:endParaRPr lang="cs-CZ" sz="2800" dirty="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701528"/>
            <a:ext cx="7832037" cy="4442305"/>
          </a:xfrm>
        </p:spPr>
        <p:txBody>
          <a:bodyPr vert="horz" lIns="0" tIns="0" rIns="0" bIns="0" rtlCol="0" anchor="t">
            <a:noAutofit/>
          </a:bodyPr>
          <a:lstStyle/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</a:t>
            </a:r>
            <a:r>
              <a:rPr lang="x-none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ermín pro vyhlášení prvního kola přijímacího řízení do oborů vzdělání s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TZ (platné pro školní rok 2023/2024)</a:t>
            </a:r>
            <a:r>
              <a:rPr lang="x-none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, včetně stanovení kritérií –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proběhl</a:t>
            </a:r>
            <a:r>
              <a:rPr lang="x-none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do 31. října 2023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.</a:t>
            </a:r>
            <a:endParaRPr lang="en-US" dirty="0"/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</a:t>
            </a:r>
            <a:r>
              <a:rPr lang="x-none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ermín pro podávání přihlášek do oborů vzdělání </a:t>
            </a:r>
            <a:br>
              <a:rPr lang="x-none" sz="2100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x-none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s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TZ </a:t>
            </a:r>
            <a:r>
              <a:rPr lang="x-none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– do 30. listopadu 2023</a:t>
            </a:r>
            <a:r>
              <a:rPr lang="x-none" sz="2100" dirty="0">
                <a:latin typeface="Calibri"/>
                <a:ea typeface="Calibri" panose="020F0502020204030204" pitchFamily="34" charset="0"/>
                <a:cs typeface="Times New Roman"/>
              </a:rPr>
              <a:t>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lvl="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P</a:t>
            </a:r>
            <a:r>
              <a:rPr lang="x-none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očet přihlášek do oborů vzdělání s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TZ </a:t>
            </a:r>
            <a:r>
              <a:rPr lang="x-none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–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x-none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dvě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.</a:t>
            </a: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</a:t>
            </a:r>
            <a:r>
              <a:rPr lang="x-none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ermín pro vydání zápisových lístků uchazečům o obory vzdělání </a:t>
            </a:r>
            <a:br>
              <a:rPr lang="x-none" sz="2100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x-none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s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TZ</a:t>
            </a:r>
            <a:r>
              <a:rPr lang="x-none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–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x-none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do 30. listopadu 2023</a:t>
            </a:r>
            <a: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  <a:t> (základní školy je vydat uchazečům musí, ale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  <a:t>po nabytí novelizované legislativy se nepoužijí</a:t>
            </a:r>
            <a: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  <a:t>).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cs-CZ" sz="2100" dirty="0">
              <a:latin typeface="Calibri"/>
              <a:cs typeface="Times New Roman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</a:pPr>
            <a:endParaRPr lang="cs-CZ" sz="2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</a:pPr>
            <a:endParaRPr lang="cs-CZ" sz="2100" dirty="0">
              <a:cs typeface="Calibri Light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</a:t>
            </a:fld>
            <a:endParaRPr lang="cs-CZ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D830B9E-0538-63E9-DA41-46F2819FE9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67" t="20264" r="7616" b="8402"/>
          <a:stretch/>
        </p:blipFill>
        <p:spPr>
          <a:xfrm>
            <a:off x="9252226" y="974035"/>
            <a:ext cx="2942203" cy="479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437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16450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 dirty="0">
                <a:solidFill>
                  <a:srgbClr val="418E96"/>
                </a:solidFill>
                <a:latin typeface="Calibri"/>
                <a:cs typeface="Calibri"/>
              </a:rPr>
              <a:t>Vyhlášení prvního kola přijímacího řízení</a:t>
            </a:r>
            <a:br>
              <a:rPr lang="cs-CZ" sz="2800" dirty="0"/>
            </a:br>
            <a:br>
              <a:rPr lang="cs-CZ" sz="2800" dirty="0"/>
            </a:br>
            <a:endParaRPr lang="cs-CZ" sz="2800" dirty="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49371"/>
            <a:ext cx="7872087" cy="3935176"/>
          </a:xfrm>
        </p:spPr>
        <p:txBody>
          <a:bodyPr vert="horz" lIns="0" tIns="0" rIns="0" bIns="0" rtlCol="0" anchor="t">
            <a:noAutofit/>
          </a:bodyPr>
          <a:lstStyle/>
          <a:p>
            <a:pPr marL="320040" indent="-320040">
              <a:spcAft>
                <a:spcPts val="600"/>
              </a:spcAft>
            </a:pPr>
            <a:r>
              <a:rPr lang="cs-CZ" sz="2100" dirty="0">
                <a:solidFill>
                  <a:srgbClr val="000000"/>
                </a:solidFill>
                <a:latin typeface="Calibri"/>
                <a:cs typeface="Calibri"/>
              </a:rPr>
              <a:t>Do 31. ledna 2024 ředitel zveřejní na veřejně přístupném místě ve škole, způsobem umožňujícím dálkový přístup a předá do IS (typicky soubor ve formátu PDF) kritéria. Zároveň do IS nahlásí:</a:t>
            </a:r>
            <a:endParaRPr lang="en-US" dirty="0">
              <a:cs typeface="Calibri Light" panose="020F0302020204030204" pitchFamily="34" charset="0"/>
            </a:endParaRPr>
          </a:p>
          <a:p>
            <a:pPr marL="571500" indent="-571500">
              <a:spcAft>
                <a:spcPts val="600"/>
              </a:spcAft>
              <a:buNone/>
            </a:pPr>
            <a:r>
              <a:rPr lang="cs-CZ" sz="21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  <a:t>a)  zaměření školních vzdělávacích programů, má-li jich jeden </a:t>
            </a:r>
            <a:b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  <a:t>     obor vzdělání více, popř. jiné zaměření, </a:t>
            </a:r>
          </a:p>
          <a:p>
            <a:pPr marL="571500" indent="-571500">
              <a:spcAft>
                <a:spcPts val="600"/>
              </a:spcAft>
              <a:buNone/>
            </a:pPr>
            <a: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  <a:t>	b)  vzdělávací obor ve formě zkráceného studia, </a:t>
            </a:r>
            <a:endParaRPr lang="cs-CZ" sz="2100" b="1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marL="571500" indent="-571500">
              <a:spcAft>
                <a:spcPts val="600"/>
              </a:spcAft>
              <a:buNone/>
            </a:pPr>
            <a: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  <a:t>	c)  počet přijímaných uchazečů do jednotlivých oborů (ŠVP, </a:t>
            </a:r>
          </a:p>
          <a:p>
            <a:pPr marL="571500" indent="-571500">
              <a:spcAft>
                <a:spcPts val="600"/>
              </a:spcAft>
              <a:buNone/>
            </a:pPr>
            <a: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  <a:t>		zaměření, formy, </a:t>
            </a:r>
            <a:r>
              <a:rPr lang="cs-CZ" sz="2100" b="1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cs typeface="Calibri"/>
              </a:rPr>
              <a:t>L0+H) </a:t>
            </a:r>
            <a: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  <a:t>vzdělání,</a:t>
            </a:r>
          </a:p>
          <a:p>
            <a:pPr marL="571500" indent="-57150">
              <a:spcAft>
                <a:spcPts val="1500"/>
              </a:spcAft>
              <a:buNone/>
            </a:pPr>
            <a: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  <a:t>	d)  maximální počet uchazečů pro konání JPZ ve škole </a:t>
            </a:r>
            <a:b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  <a:t>      pro účely rozřazení uchazečů do škol </a:t>
            </a:r>
            <a:r>
              <a:rPr lang="cs-CZ" sz="2100" dirty="0">
                <a:solidFill>
                  <a:srgbClr val="000000"/>
                </a:solidFill>
                <a:latin typeface="Calibri"/>
                <a:cs typeface="Calibri"/>
              </a:rPr>
              <a:t>(včetně počtu učeben pro 	intaktní žáky a žáky s PUP).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6</a:t>
            </a:fld>
            <a:endParaRPr lang="cs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B340BF-9DAB-04C0-B48A-C8DC74756AD2}"/>
              </a:ext>
            </a:extLst>
          </p:cNvPr>
          <p:cNvSpPr/>
          <p:nvPr/>
        </p:nvSpPr>
        <p:spPr>
          <a:xfrm>
            <a:off x="9132956" y="947530"/>
            <a:ext cx="3054733" cy="2779454"/>
          </a:xfrm>
          <a:prstGeom prst="rect">
            <a:avLst/>
          </a:prstGeom>
          <a:solidFill>
            <a:srgbClr val="62C6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28377C6-F27C-D8F9-B1B6-F78AD0078F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34" t="369" r="-107" b="17343"/>
          <a:stretch/>
        </p:blipFill>
        <p:spPr>
          <a:xfrm>
            <a:off x="8693426" y="1055315"/>
            <a:ext cx="3497340" cy="452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94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742714"/>
            <a:ext cx="10838169" cy="71357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 dirty="0">
                <a:solidFill>
                  <a:srgbClr val="418E96"/>
                </a:solidFill>
                <a:latin typeface="Calibri"/>
                <a:cs typeface="Calibri"/>
              </a:rPr>
              <a:t>Podání přihlášky do prvního kola</a:t>
            </a: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endParaRPr lang="cs-CZ" sz="2800" dirty="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456292"/>
            <a:ext cx="10493367" cy="4748804"/>
          </a:xfrm>
        </p:spPr>
        <p:txBody>
          <a:bodyPr vert="horz" lIns="0" tIns="0" rIns="0" bIns="0" rtlCol="0" anchor="t">
            <a:noAutofit/>
          </a:bodyPr>
          <a:lstStyle/>
          <a:p>
            <a:pPr marL="320040" indent="-320040">
              <a:spcAft>
                <a:spcPts val="1500"/>
              </a:spcAft>
            </a:pP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Termín pro podávání přihlášek je stanoven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cs-CZ" sz="2100" b="1" dirty="0"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nejdříve od 1. února </a:t>
            </a:r>
            <a:r>
              <a:rPr lang="cs-CZ" sz="21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do 20. února 2024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.</a:t>
            </a:r>
            <a:r>
              <a:rPr lang="cs-CZ" sz="21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500"/>
              </a:spcAft>
            </a:pPr>
            <a:r>
              <a:rPr lang="cs-CZ" sz="2100" b="1" dirty="0">
                <a:latin typeface="Calibri"/>
                <a:cs typeface="Times New Roman"/>
              </a:rPr>
              <a:t>Přihláška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se podává třemi způsoby: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285750">
              <a:spcAft>
                <a:spcPts val="500"/>
              </a:spcAft>
              <a:buFont typeface="+mj-lt"/>
              <a:buAutoNum type="arabicPeriod"/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elektronicky prostřednictvím DIPSY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na základě prokázání totožnosti s využitím prostředku pro elektronickou identifikaci </a:t>
            </a:r>
            <a:r>
              <a:rPr lang="cs-CZ" b="1" dirty="0"/>
              <a:t>(</a:t>
            </a:r>
            <a:r>
              <a:rPr lang="cs-CZ" b="1" dirty="0" err="1"/>
              <a:t>eObčanka</a:t>
            </a:r>
            <a:r>
              <a:rPr lang="cs-CZ" b="1" dirty="0"/>
              <a:t>, bankovní identita, datová schránka apod.), 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indent="-285750">
              <a:spcAft>
                <a:spcPts val="500"/>
              </a:spcAft>
              <a:buFont typeface="+mj-lt"/>
              <a:buAutoNum type="arabicPeriod"/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v podobě výpisu získaného z </a:t>
            </a:r>
            <a:r>
              <a:rPr lang="cs-CZ" sz="2100" b="1" dirty="0" err="1">
                <a:effectLst/>
                <a:latin typeface="Calibri"/>
                <a:ea typeface="Calibri" panose="020F0502020204030204" pitchFamily="34" charset="0"/>
                <a:cs typeface="Times New Roman"/>
              </a:rPr>
              <a:t>DIPSy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cs-CZ" sz="2100" b="1" dirty="0">
                <a:latin typeface="Calibri"/>
                <a:cs typeface="Times New Roman"/>
              </a:rPr>
              <a:t>bez prokázání totožnosti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–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v tomto případě bude přihlášce přidělen unikátní identifikační kód, prostřednictvím něhož se řediteli zpřístupní údaje z přihlášky,</a:t>
            </a:r>
          </a:p>
          <a:p>
            <a:pPr marL="800100" indent="-285750">
              <a:spcAft>
                <a:spcPts val="1500"/>
              </a:spcAft>
              <a:buFont typeface="+mj-lt"/>
              <a:buAutoNum type="arabicPeriod"/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písemně na tiskopisu</a:t>
            </a:r>
            <a: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cs-CZ" sz="2100" dirty="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100" b="1" dirty="0">
                <a:latin typeface="Calibri"/>
                <a:cs typeface="Times New Roman"/>
              </a:rPr>
              <a:t>Přihláška je podána včas je-li posledního dne lhůty přihláška </a:t>
            </a:r>
          </a:p>
          <a:p>
            <a:r>
              <a:rPr lang="cs-CZ" dirty="0"/>
              <a:t>podána do střední školy (osobní podání), </a:t>
            </a:r>
          </a:p>
          <a:p>
            <a:r>
              <a:rPr lang="cs-CZ" dirty="0"/>
              <a:t>podána na poštu, </a:t>
            </a:r>
            <a:r>
              <a:rPr lang="cs-CZ" b="1" dirty="0"/>
              <a:t>nebo </a:t>
            </a:r>
            <a:endParaRPr lang="cs-CZ" dirty="0"/>
          </a:p>
          <a:p>
            <a:r>
              <a:rPr lang="cs-CZ" b="1" dirty="0">
                <a:highlight>
                  <a:srgbClr val="FFFF00"/>
                </a:highlight>
              </a:rPr>
              <a:t>elektronicky zadána do DIPSY</a:t>
            </a:r>
            <a:r>
              <a:rPr lang="cs-CZ" dirty="0"/>
              <a:t>. </a:t>
            </a:r>
          </a:p>
          <a:p>
            <a:pPr marL="108000" indent="0">
              <a:buNone/>
            </a:pPr>
            <a:endParaRPr lang="cs-CZ" dirty="0"/>
          </a:p>
          <a:p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 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500"/>
              </a:spcAft>
              <a:buNone/>
            </a:pPr>
            <a:endParaRPr lang="cs-CZ" sz="2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</a:pPr>
            <a:endParaRPr lang="cs-CZ" sz="2100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512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16450"/>
            <a:ext cx="10838169" cy="71357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 dirty="0">
                <a:solidFill>
                  <a:srgbClr val="418E96"/>
                </a:solidFill>
                <a:latin typeface="Calibri"/>
                <a:cs typeface="Calibri"/>
              </a:rPr>
              <a:t>Podání přihlášky do prvního kola</a:t>
            </a: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endParaRPr lang="cs-CZ" sz="2800" dirty="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752479"/>
            <a:ext cx="10493367" cy="4748804"/>
          </a:xfrm>
        </p:spPr>
        <p:txBody>
          <a:bodyPr vert="horz" lIns="0" tIns="0" rIns="0" bIns="0" rtlCol="0" anchor="t">
            <a:noAutofit/>
          </a:bodyPr>
          <a:lstStyle/>
          <a:p>
            <a:pPr marL="342900" indent="-342900">
              <a:spcAft>
                <a:spcPts val="1500"/>
              </a:spcAft>
            </a:pPr>
            <a:r>
              <a:rPr lang="cs-CZ" sz="2100" dirty="0">
                <a:latin typeface="Calibri"/>
                <a:cs typeface="Calibri"/>
              </a:rPr>
              <a:t>Přihlášku</a:t>
            </a:r>
            <a:r>
              <a:rPr lang="cs-CZ" sz="2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 podává za nezletilého uchazeče jeho zákonný zástupce. </a:t>
            </a:r>
            <a:r>
              <a:rPr lang="cs-CZ" sz="21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Součástí přihlášky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je </a:t>
            </a:r>
            <a:r>
              <a:rPr lang="cs-CZ" sz="21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pak čestné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prohlášení podávající osoby, že nezletilý uchazeč souhlasí s jejím podáním a obsahem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.</a:t>
            </a:r>
            <a:r>
              <a:rPr lang="cs-CZ" sz="2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 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320040" indent="-320040">
              <a:spcAft>
                <a:spcPts val="1500"/>
              </a:spcAft>
            </a:pP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Uchazeč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Calibri"/>
              </a:rPr>
              <a:t>může podat 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nejvýše dvě přihlášky pro obor vzdělání s talentovou zkouškou a </a:t>
            </a:r>
            <a:r>
              <a:rPr lang="cs-CZ" sz="2800" b="1" dirty="0">
                <a:latin typeface="Calibri"/>
                <a:ea typeface="Calibri" panose="020F0502020204030204" pitchFamily="34" charset="0"/>
                <a:cs typeface="Calibri"/>
              </a:rPr>
              <a:t>nejvýše tři přihlášky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pro ostatní obory vzdělání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Calibri"/>
              </a:rPr>
              <a:t>.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Maximálně možný počet podaných přihlášek může být tedy pět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320040" indent="-320040">
              <a:spcAft>
                <a:spcPts val="1500"/>
              </a:spcAft>
            </a:pP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Pořadí uvedených oborů vzdělání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v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přihlášce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vyjadřuje přednostní volbu oboru vzdělání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,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 tzn. že </a:t>
            </a:r>
            <a:r>
              <a:rPr lang="cs-CZ" sz="2800" b="1" dirty="0">
                <a:latin typeface="Calibri"/>
                <a:ea typeface="Calibri" panose="020F0502020204030204" pitchFamily="34" charset="0"/>
                <a:cs typeface="Calibri"/>
              </a:rPr>
              <a:t>obory vzdělání jsou řazeny dle preference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.</a:t>
            </a:r>
            <a:endParaRPr lang="cs-CZ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320040" indent="-320040">
              <a:spcAft>
                <a:spcPts val="1500"/>
              </a:spcAft>
            </a:pP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Uvedené pořadí musí být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na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všech podaných přihláškách shodné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.</a:t>
            </a:r>
            <a:endParaRPr lang="cs-CZ" b="1" dirty="0">
              <a:cs typeface="Calibri"/>
            </a:endParaRPr>
          </a:p>
          <a:p>
            <a:pPr marL="0" indent="0">
              <a:spcAft>
                <a:spcPts val="1500"/>
              </a:spcAft>
              <a:buNone/>
            </a:pPr>
            <a:endParaRPr lang="cs-CZ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</a:pPr>
            <a:endParaRPr lang="cs-CZ" sz="2100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437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915" y="466343"/>
            <a:ext cx="10838169" cy="534545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 dirty="0">
                <a:solidFill>
                  <a:srgbClr val="418E96"/>
                </a:solidFill>
                <a:latin typeface="Calibri"/>
                <a:cs typeface="Calibri"/>
              </a:rPr>
              <a:t>Přílohy přihlášky </a:t>
            </a: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endParaRPr lang="cs-CZ" sz="2800" dirty="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915" y="1000888"/>
            <a:ext cx="10960727" cy="5222630"/>
          </a:xfrm>
        </p:spPr>
        <p:txBody>
          <a:bodyPr vert="horz" lIns="0" tIns="0" rIns="0" bIns="0" rtlCol="0" anchor="t">
            <a:noAutofit/>
          </a:bodyPr>
          <a:lstStyle/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2100" dirty="0">
                <a:effectLst/>
                <a:latin typeface="Calibri"/>
                <a:ea typeface="Calibri"/>
                <a:cs typeface="Times New Roman"/>
              </a:rPr>
              <a:t>Přílohy přihlášky se k přihlášce přikládají ve formě </a:t>
            </a:r>
            <a:r>
              <a:rPr lang="cs-CZ" sz="2100" b="1" dirty="0">
                <a:effectLst/>
                <a:latin typeface="Calibri"/>
                <a:ea typeface="Calibri"/>
                <a:cs typeface="Times New Roman"/>
              </a:rPr>
              <a:t>prosté kopie</a:t>
            </a:r>
            <a:r>
              <a:rPr lang="cs-CZ" sz="2100" dirty="0">
                <a:effectLst/>
                <a:latin typeface="Calibri"/>
                <a:ea typeface="Calibri"/>
                <a:cs typeface="Times New Roman"/>
              </a:rPr>
              <a:t>, dokumenty vyhotovené v cizím jazyce nemusí být </a:t>
            </a:r>
            <a:r>
              <a:rPr lang="cs-CZ" sz="2100" dirty="0">
                <a:latin typeface="Calibri"/>
                <a:ea typeface="Calibri"/>
                <a:cs typeface="Times New Roman"/>
              </a:rPr>
              <a:t>přeloženy úředně.</a:t>
            </a:r>
          </a:p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2100" dirty="0">
                <a:latin typeface="Calibri"/>
                <a:ea typeface="Calibri"/>
                <a:cs typeface="Times New Roman"/>
              </a:rPr>
              <a:t>V případě přílohy „</a:t>
            </a:r>
            <a:r>
              <a:rPr lang="cs-CZ" sz="2100" b="1" dirty="0">
                <a:latin typeface="Calibri"/>
                <a:ea typeface="Calibri"/>
                <a:cs typeface="Times New Roman"/>
              </a:rPr>
              <a:t>hodnocení na vysvědčeních z předchozího vzdělávání</a:t>
            </a:r>
            <a:r>
              <a:rPr lang="cs-CZ" sz="2100" dirty="0">
                <a:latin typeface="Calibri"/>
                <a:ea typeface="Calibri"/>
                <a:cs typeface="Times New Roman"/>
              </a:rPr>
              <a:t>“ doporučujeme, aby základní školy poskytly žákům základních škol = uchazečům výpis z informačního systému školy.</a:t>
            </a:r>
            <a:endParaRPr lang="en-US" dirty="0">
              <a:ea typeface="Calibri"/>
            </a:endParaRPr>
          </a:p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Ředitel školy může v případě pochybností vyzvat k předložení originálu nebo úředně ověřené kopie dokladu, nebo úředně ověřeného překladu dokladu vyhotoveného v cizím jazyce, a účastník řízení je povinen daný doklad předložit,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jinak se skutečnost považuje za neprokázanou.</a:t>
            </a:r>
            <a:endParaRPr lang="cs-CZ" sz="2100" b="1" dirty="0">
              <a:effectLst/>
              <a:latin typeface="Calibri"/>
              <a:ea typeface="Calibri"/>
              <a:cs typeface="Times New Roman"/>
            </a:endParaRPr>
          </a:p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2100" dirty="0">
                <a:latin typeface="Calibri"/>
                <a:ea typeface="Calibri"/>
                <a:cs typeface="Times New Roman"/>
              </a:rPr>
              <a:t>Nově se zdravotní potvrzení a potvrzení předchozího vzdělávání přikládá formou přílohy, předchozí vzdělávání se dokládá, </a:t>
            </a:r>
            <a:r>
              <a:rPr lang="cs-CZ" sz="2100" b="1" dirty="0">
                <a:latin typeface="Calibri"/>
                <a:ea typeface="Calibri"/>
                <a:cs typeface="Times New Roman"/>
              </a:rPr>
              <a:t>jen je-li to součástí vyhlášených kritérií</a:t>
            </a:r>
            <a:r>
              <a:rPr lang="cs-CZ" sz="2100" dirty="0">
                <a:latin typeface="Calibri"/>
                <a:ea typeface="Calibri"/>
                <a:cs typeface="Times New Roman"/>
              </a:rPr>
              <a:t>. Zdravotní potvrzení musí být vystaveno pro konkrétní obor</a:t>
            </a:r>
          </a:p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Ředitel školy může v kritériích u všech dokladů prokazujících plnění kritérií přijímání určit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pozdější termín pro předložení</a:t>
            </a: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 než spolu s přihláškou (typicky půjde o výsledky olympiád, </a:t>
            </a:r>
            <a:b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které v den podání přihlášky ještě nejsou zřejmé apod.).</a:t>
            </a:r>
            <a:r>
              <a:rPr lang="cs-CZ" sz="21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 </a:t>
            </a:r>
            <a:endParaRPr lang="cs-CZ" sz="2100" dirty="0">
              <a:solidFill>
                <a:srgbClr val="000000"/>
              </a:solidFill>
              <a:effectLst/>
              <a:latin typeface="Calibri"/>
              <a:ea typeface="Calibri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  <a:tabLst>
                <a:tab pos="228600" algn="l"/>
                <a:tab pos="4278630" algn="l"/>
              </a:tabLst>
            </a:pPr>
            <a:endParaRPr lang="cs-CZ" sz="2100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024219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8D96"/>
      </a:accent1>
      <a:accent2>
        <a:srgbClr val="CFDBD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c9fa7da-1c7d-43c5-86eb-243d10e91c17">
      <UserInfo>
        <DisplayName>Členové webu PZ v roce 2024 - komunikační strategie</DisplayName>
        <AccountId>7</AccountId>
        <AccountType/>
      </UserInfo>
      <UserInfo>
        <DisplayName>Hájek Klára</DisplayName>
        <AccountId>40</AccountId>
        <AccountType/>
      </UserInfo>
      <UserInfo>
        <DisplayName>Kociánová Anna</DisplayName>
        <AccountId>41</AccountId>
        <AccountType/>
      </UserInfo>
      <UserInfo>
        <DisplayName>Vittek Emanuel</DisplayName>
        <AccountId>42</AccountId>
        <AccountType/>
      </UserInfo>
      <UserInfo>
        <DisplayName>Kuchařová Veronika</DisplayName>
        <AccountId>43</AccountId>
        <AccountType/>
      </UserInfo>
      <UserInfo>
        <DisplayName>Kubas Patrik</DisplayName>
        <AccountId>13</AccountId>
        <AccountType/>
      </UserInfo>
      <UserInfo>
        <DisplayName>Řezaninová Adéla</DisplayName>
        <AccountId>17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3F84E31384BD4DA8D02809765A89D9" ma:contentTypeVersion="5" ma:contentTypeDescription="Vytvoří nový dokument" ma:contentTypeScope="" ma:versionID="e42dc74777a1554e555eccdddaf99918">
  <xsd:schema xmlns:xsd="http://www.w3.org/2001/XMLSchema" xmlns:xs="http://www.w3.org/2001/XMLSchema" xmlns:p="http://schemas.microsoft.com/office/2006/metadata/properties" xmlns:ns2="feb129d2-ac20-4661-8022-c81b6a0f72ab" xmlns:ns3="8c9fa7da-1c7d-43c5-86eb-243d10e91c17" targetNamespace="http://schemas.microsoft.com/office/2006/metadata/properties" ma:root="true" ma:fieldsID="130a6586a879acf8ac90afa6422eba40" ns2:_="" ns3:_="">
    <xsd:import namespace="feb129d2-ac20-4661-8022-c81b6a0f72ab"/>
    <xsd:import namespace="8c9fa7da-1c7d-43c5-86eb-243d10e91c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b129d2-ac20-4661-8022-c81b6a0f72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9fa7da-1c7d-43c5-86eb-243d10e91c1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CB4F7A-5747-48AB-B797-E6AB3ACDF327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8c9fa7da-1c7d-43c5-86eb-243d10e91c17"/>
    <ds:schemaRef ds:uri="http://schemas.microsoft.com/office/2006/metadata/properties"/>
    <ds:schemaRef ds:uri="feb129d2-ac20-4661-8022-c81b6a0f72ab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18F6E3C-A148-41A0-A955-93EA588551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4513BB-34CB-4276-AD6E-0DF7E1CDCDAA}">
  <ds:schemaRefs>
    <ds:schemaRef ds:uri="8c9fa7da-1c7d-43c5-86eb-243d10e91c17"/>
    <ds:schemaRef ds:uri="feb129d2-ac20-4661-8022-c81b6a0f72a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</TotalTime>
  <Words>4165</Words>
  <Application>Microsoft Office PowerPoint</Application>
  <PresentationFormat>Širokoúhlá obrazovka</PresentationFormat>
  <Paragraphs>323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Symbol</vt:lpstr>
      <vt:lpstr>Symbol,Sans-Serif</vt:lpstr>
      <vt:lpstr>Times New Roman</vt:lpstr>
      <vt:lpstr>Vlastní návrh</vt:lpstr>
      <vt:lpstr>Přijímací řízení na střední školy a konzervatoře</vt:lpstr>
      <vt:lpstr>legislativní proces      </vt:lpstr>
      <vt:lpstr>HLAVNÍ principy </vt:lpstr>
      <vt:lpstr>HLAVNÍ principy </vt:lpstr>
      <vt:lpstr>Obory vzdělání s talentovými zkouškami (TZ) </vt:lpstr>
      <vt:lpstr>Vyhlášení prvního kola přijímacího řízení  </vt:lpstr>
      <vt:lpstr>Podání přihlášky do prvního kola   </vt:lpstr>
      <vt:lpstr>Podání přihlášky do prvního kola   </vt:lpstr>
      <vt:lpstr>Přílohy přihlášky     </vt:lpstr>
      <vt:lpstr>Přílohy přihlášky     </vt:lpstr>
      <vt:lpstr>ad 1) Podání přihlášky do prvního kola elektronicky s ověřením</vt:lpstr>
      <vt:lpstr>ad 2) Podání přihlášky do prvního kola elektronicky bez ověření v podobě výpisu</vt:lpstr>
      <vt:lpstr>ad 3) Podání přihlášky do prvního kola písemně</vt:lpstr>
      <vt:lpstr>ad 3) Zadávání údajů z TISKOPISU (listinná přihláška)     </vt:lpstr>
      <vt:lpstr>ad 3) Zadávání údajů z TISKOPISU (listinná přihláška)     </vt:lpstr>
      <vt:lpstr>TERMÍNY KONÁNÍ ZKOUŠEK     </vt:lpstr>
      <vt:lpstr>TERMÍNY KONÁNÍ ZKOUŠEK     </vt:lpstr>
      <vt:lpstr>Vyhodnocení výsledků      </vt:lpstr>
      <vt:lpstr>Vyhodnocení výsledků      </vt:lpstr>
      <vt:lpstr>OPRAVNÉ PROSTŘEDKY      </vt:lpstr>
      <vt:lpstr>druhé kolo      </vt:lpstr>
      <vt:lpstr>třetí a další kola      </vt:lpstr>
      <vt:lpstr>třetí a další kola      </vt:lpstr>
      <vt:lpstr>Časový harmonogramu pro první kolo přijímacího řízení ve školním roce 2023/2024       </vt:lpstr>
      <vt:lpstr>Časový harmonogramu pro druhé kolo přijímacího řízení ve školním roce 2023/2024       </vt:lpstr>
      <vt:lpstr>další události       </vt:lpstr>
    </vt:vector>
  </TitlesOfParts>
  <Company>Ministerstvo školství, mládeže a tělovýchovy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financování regionálního školství</dc:title>
  <dc:creator>Matušková Zuzana</dc:creator>
  <cp:lastModifiedBy>Čapek Luboš</cp:lastModifiedBy>
  <cp:revision>91</cp:revision>
  <cp:lastPrinted>2023-05-09T10:17:17Z</cp:lastPrinted>
  <dcterms:created xsi:type="dcterms:W3CDTF">2019-01-09T13:02:45Z</dcterms:created>
  <dcterms:modified xsi:type="dcterms:W3CDTF">2024-01-11T07:30:08Z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0x0101002D3F84E31384BD4DA8D02809765A89D9</vt:lpwstr>
  </property>
</Properties>
</file>